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1" r:id="rId2"/>
    <p:sldId id="257" r:id="rId3"/>
    <p:sldId id="265" r:id="rId4"/>
    <p:sldId id="266" r:id="rId5"/>
    <p:sldId id="267" r:id="rId6"/>
    <p:sldId id="273" r:id="rId7"/>
    <p:sldId id="272" r:id="rId8"/>
    <p:sldId id="282" r:id="rId9"/>
    <p:sldId id="278" r:id="rId10"/>
    <p:sldId id="283" r:id="rId11"/>
    <p:sldId id="268" r:id="rId12"/>
    <p:sldId id="274" r:id="rId13"/>
    <p:sldId id="275" r:id="rId14"/>
    <p:sldId id="276" r:id="rId15"/>
    <p:sldId id="269" r:id="rId16"/>
    <p:sldId id="280" r:id="rId17"/>
    <p:sldId id="262" r:id="rId18"/>
    <p:sldId id="263" r:id="rId19"/>
    <p:sldId id="279" r:id="rId20"/>
    <p:sldId id="281" r:id="rId21"/>
    <p:sldId id="270" r:id="rId22"/>
    <p:sldId id="284"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729" autoAdjust="0"/>
  </p:normalViewPr>
  <p:slideViewPr>
    <p:cSldViewPr snapToGrid="0">
      <p:cViewPr varScale="1">
        <p:scale>
          <a:sx n="108" d="100"/>
          <a:sy n="108" d="100"/>
        </p:scale>
        <p:origin x="1704" y="114"/>
      </p:cViewPr>
      <p:guideLst>
        <p:guide orient="horz" pos="2160"/>
        <p:guide pos="3105"/>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09635-215F-44A5-9321-03E500016110}" type="datetimeFigureOut">
              <a:rPr lang="en-US" smtClean="0"/>
              <a:t>3/27/2020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34073-7D17-4A3F-93AA-883C378C470B}" type="slidenum">
              <a:rPr lang="en-US" smtClean="0"/>
              <a:t>‹#›</a:t>
            </a:fld>
            <a:endParaRPr lang="en-US"/>
          </a:p>
        </p:txBody>
      </p:sp>
    </p:spTree>
    <p:extLst>
      <p:ext uri="{BB962C8B-B14F-4D97-AF65-F5344CB8AC3E}">
        <p14:creationId xmlns:p14="http://schemas.microsoft.com/office/powerpoint/2010/main" val="299392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2537D698-1934-4439-A0C4-15BF0D33E58D}" type="datetime1">
              <a:rPr lang="en-US" smtClean="0"/>
              <a:t>3/27/2020</a:t>
            </a:fld>
            <a:endParaRPr lang="en-US"/>
          </a:p>
        </p:txBody>
      </p:sp>
      <p:sp>
        <p:nvSpPr>
          <p:cNvPr id="17" name="Footer Placeholder 16"/>
          <p:cNvSpPr>
            <a:spLocks noGrp="1"/>
          </p:cNvSpPr>
          <p:nvPr>
            <p:ph type="ftr" sz="quarter" idx="11"/>
          </p:nvPr>
        </p:nvSpPr>
        <p:spPr/>
        <p:txBody>
          <a:bodyPr/>
          <a:lstStyle/>
          <a:p>
            <a:r>
              <a:rPr lang="en-US"/>
              <a:t>PATENT PENDING</a:t>
            </a:r>
          </a:p>
        </p:txBody>
      </p:sp>
      <p:sp>
        <p:nvSpPr>
          <p:cNvPr id="29" name="Slide Number Placeholder 28"/>
          <p:cNvSpPr>
            <a:spLocks noGrp="1"/>
          </p:cNvSpPr>
          <p:nvPr>
            <p:ph type="sldNum" sz="quarter" idx="12"/>
          </p:nvPr>
        </p:nvSpPr>
        <p:spPr/>
        <p:txBody>
          <a:bodyPr/>
          <a:lstStyle/>
          <a:p>
            <a:fld id="{A01E8A97-8A8C-4B1B-BE23-321B83FC8843}"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965589-F54B-4AFC-B585-E4131F56A780}" type="datetime1">
              <a:rPr lang="en-US" smtClean="0"/>
              <a:t>3/27/2020</a:t>
            </a:fld>
            <a:endParaRPr lang="en-US"/>
          </a:p>
        </p:txBody>
      </p:sp>
      <p:sp>
        <p:nvSpPr>
          <p:cNvPr id="5" name="Footer Placeholder 4"/>
          <p:cNvSpPr>
            <a:spLocks noGrp="1"/>
          </p:cNvSpPr>
          <p:nvPr>
            <p:ph type="ftr" sz="quarter" idx="11"/>
          </p:nvPr>
        </p:nvSpPr>
        <p:spPr/>
        <p:txBody>
          <a:bodyPr/>
          <a:lstStyle/>
          <a:p>
            <a:r>
              <a:rPr lang="en-US"/>
              <a:t>PATENT PENDING</a:t>
            </a:r>
          </a:p>
        </p:txBody>
      </p:sp>
      <p:sp>
        <p:nvSpPr>
          <p:cNvPr id="6" name="Slide Number Placeholder 5"/>
          <p:cNvSpPr>
            <a:spLocks noGrp="1"/>
          </p:cNvSpPr>
          <p:nvPr>
            <p:ph type="sldNum" sz="quarter" idx="12"/>
          </p:nvPr>
        </p:nvSpPr>
        <p:spPr/>
        <p:txBody>
          <a:bodyPr/>
          <a:lstStyle/>
          <a:p>
            <a:fld id="{A01E8A97-8A8C-4B1B-BE23-321B83FC88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207010-9E62-422C-A871-8CDF889DEF37}" type="datetime1">
              <a:rPr lang="en-US" smtClean="0"/>
              <a:t>3/27/2020</a:t>
            </a:fld>
            <a:endParaRPr lang="en-US"/>
          </a:p>
        </p:txBody>
      </p:sp>
      <p:sp>
        <p:nvSpPr>
          <p:cNvPr id="5" name="Footer Placeholder 4"/>
          <p:cNvSpPr>
            <a:spLocks noGrp="1"/>
          </p:cNvSpPr>
          <p:nvPr>
            <p:ph type="ftr" sz="quarter" idx="11"/>
          </p:nvPr>
        </p:nvSpPr>
        <p:spPr/>
        <p:txBody>
          <a:bodyPr/>
          <a:lstStyle/>
          <a:p>
            <a:r>
              <a:rPr lang="en-US"/>
              <a:t>PATENT PENDING</a:t>
            </a:r>
          </a:p>
        </p:txBody>
      </p:sp>
      <p:sp>
        <p:nvSpPr>
          <p:cNvPr id="6" name="Slide Number Placeholder 5"/>
          <p:cNvSpPr>
            <a:spLocks noGrp="1"/>
          </p:cNvSpPr>
          <p:nvPr>
            <p:ph type="sldNum" sz="quarter" idx="12"/>
          </p:nvPr>
        </p:nvSpPr>
        <p:spPr/>
        <p:txBody>
          <a:bodyPr/>
          <a:lstStyle/>
          <a:p>
            <a:fld id="{A01E8A97-8A8C-4B1B-BE23-321B83FC88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743184-24FF-4558-9F4A-0F8F2C7B2698}" type="datetime1">
              <a:rPr lang="en-US" smtClean="0"/>
              <a:t>3/27/2020</a:t>
            </a:fld>
            <a:endParaRPr lang="en-US"/>
          </a:p>
        </p:txBody>
      </p:sp>
      <p:sp>
        <p:nvSpPr>
          <p:cNvPr id="5" name="Footer Placeholder 4"/>
          <p:cNvSpPr>
            <a:spLocks noGrp="1"/>
          </p:cNvSpPr>
          <p:nvPr>
            <p:ph type="ftr" sz="quarter" idx="11"/>
          </p:nvPr>
        </p:nvSpPr>
        <p:spPr>
          <a:xfrm>
            <a:off x="914400" y="6416675"/>
            <a:ext cx="3300761" cy="365125"/>
          </a:xfrm>
        </p:spPr>
        <p:txBody>
          <a:bodyPr/>
          <a:lstStyle/>
          <a:p>
            <a:r>
              <a:rPr lang="en-US" dirty="0"/>
              <a:t>PATENT PENDING</a:t>
            </a:r>
          </a:p>
        </p:txBody>
      </p:sp>
      <p:sp>
        <p:nvSpPr>
          <p:cNvPr id="6" name="Slide Number Placeholder 5"/>
          <p:cNvSpPr>
            <a:spLocks noGrp="1"/>
          </p:cNvSpPr>
          <p:nvPr>
            <p:ph type="sldNum" sz="quarter" idx="12"/>
          </p:nvPr>
        </p:nvSpPr>
        <p:spPr/>
        <p:txBody>
          <a:bodyPr/>
          <a:lstStyle/>
          <a:p>
            <a:fld id="{A01E8A97-8A8C-4B1B-BE23-321B83FC88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ED4EA1A-0A16-46FB-844C-E1345E507967}" type="datetime1">
              <a:rPr lang="en-US" smtClean="0"/>
              <a:t>3/27/2020</a:t>
            </a:fld>
            <a:endParaRPr lang="en-US"/>
          </a:p>
        </p:txBody>
      </p:sp>
      <p:sp>
        <p:nvSpPr>
          <p:cNvPr id="5" name="Footer Placeholder 4"/>
          <p:cNvSpPr>
            <a:spLocks noGrp="1"/>
          </p:cNvSpPr>
          <p:nvPr>
            <p:ph type="ftr" sz="quarter" idx="11"/>
          </p:nvPr>
        </p:nvSpPr>
        <p:spPr/>
        <p:txBody>
          <a:bodyPr/>
          <a:lstStyle/>
          <a:p>
            <a:r>
              <a:rPr lang="en-US"/>
              <a:t>PATENT PENDING</a:t>
            </a:r>
          </a:p>
        </p:txBody>
      </p:sp>
      <p:sp>
        <p:nvSpPr>
          <p:cNvPr id="6" name="Slide Number Placeholder 5"/>
          <p:cNvSpPr>
            <a:spLocks noGrp="1"/>
          </p:cNvSpPr>
          <p:nvPr>
            <p:ph type="sldNum" sz="quarter" idx="12"/>
          </p:nvPr>
        </p:nvSpPr>
        <p:spPr/>
        <p:txBody>
          <a:bodyPr/>
          <a:lstStyle/>
          <a:p>
            <a:fld id="{A01E8A97-8A8C-4B1B-BE23-321B83FC8843}"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358BEFE-CFD5-4C1B-8129-A80D94A0E1C9}" type="datetime1">
              <a:rPr lang="en-US" smtClean="0"/>
              <a:t>3/27/2020</a:t>
            </a:fld>
            <a:endParaRPr lang="en-US"/>
          </a:p>
        </p:txBody>
      </p:sp>
      <p:sp>
        <p:nvSpPr>
          <p:cNvPr id="6" name="Footer Placeholder 5"/>
          <p:cNvSpPr>
            <a:spLocks noGrp="1"/>
          </p:cNvSpPr>
          <p:nvPr>
            <p:ph type="ftr" sz="quarter" idx="11"/>
          </p:nvPr>
        </p:nvSpPr>
        <p:spPr/>
        <p:txBody>
          <a:bodyPr/>
          <a:lstStyle/>
          <a:p>
            <a:r>
              <a:rPr lang="en-US"/>
              <a:t>PATENT PENDING</a:t>
            </a:r>
          </a:p>
        </p:txBody>
      </p:sp>
      <p:sp>
        <p:nvSpPr>
          <p:cNvPr id="7" name="Slide Number Placeholder 6"/>
          <p:cNvSpPr>
            <a:spLocks noGrp="1"/>
          </p:cNvSpPr>
          <p:nvPr>
            <p:ph type="sldNum" sz="quarter" idx="12"/>
          </p:nvPr>
        </p:nvSpPr>
        <p:spPr/>
        <p:txBody>
          <a:bodyPr/>
          <a:lstStyle/>
          <a:p>
            <a:fld id="{A01E8A97-8A8C-4B1B-BE23-321B83FC88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9D23BCC-22F8-490E-A465-3E19E0A21DA2}" type="datetime1">
              <a:rPr lang="en-US" smtClean="0"/>
              <a:t>3/27/2020</a:t>
            </a:fld>
            <a:endParaRPr lang="en-US"/>
          </a:p>
        </p:txBody>
      </p:sp>
      <p:sp>
        <p:nvSpPr>
          <p:cNvPr id="8" name="Footer Placeholder 7"/>
          <p:cNvSpPr>
            <a:spLocks noGrp="1"/>
          </p:cNvSpPr>
          <p:nvPr>
            <p:ph type="ftr" sz="quarter" idx="11"/>
          </p:nvPr>
        </p:nvSpPr>
        <p:spPr/>
        <p:txBody>
          <a:bodyPr/>
          <a:lstStyle/>
          <a:p>
            <a:r>
              <a:rPr lang="en-US"/>
              <a:t>PATENT PENDING</a:t>
            </a:r>
          </a:p>
        </p:txBody>
      </p:sp>
      <p:sp>
        <p:nvSpPr>
          <p:cNvPr id="9" name="Slide Number Placeholder 8"/>
          <p:cNvSpPr>
            <a:spLocks noGrp="1"/>
          </p:cNvSpPr>
          <p:nvPr>
            <p:ph type="sldNum" sz="quarter" idx="12"/>
          </p:nvPr>
        </p:nvSpPr>
        <p:spPr/>
        <p:txBody>
          <a:bodyPr/>
          <a:lstStyle/>
          <a:p>
            <a:fld id="{A01E8A97-8A8C-4B1B-BE23-321B83FC8843}"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90C63BA5-4ABD-40E9-B7AF-D3B9BA27A2E2}" type="datetime1">
              <a:rPr lang="en-US" smtClean="0"/>
              <a:t>3/27/2020</a:t>
            </a:fld>
            <a:endParaRPr lang="en-US"/>
          </a:p>
        </p:txBody>
      </p:sp>
      <p:sp>
        <p:nvSpPr>
          <p:cNvPr id="4" name="Footer Placeholder 3"/>
          <p:cNvSpPr>
            <a:spLocks noGrp="1"/>
          </p:cNvSpPr>
          <p:nvPr>
            <p:ph type="ftr" sz="quarter" idx="11"/>
          </p:nvPr>
        </p:nvSpPr>
        <p:spPr/>
        <p:txBody>
          <a:bodyPr/>
          <a:lstStyle/>
          <a:p>
            <a:r>
              <a:rPr lang="en-US"/>
              <a:t>PATENT PENDING</a:t>
            </a:r>
          </a:p>
        </p:txBody>
      </p:sp>
      <p:sp>
        <p:nvSpPr>
          <p:cNvPr id="5" name="Slide Number Placeholder 4"/>
          <p:cNvSpPr>
            <a:spLocks noGrp="1"/>
          </p:cNvSpPr>
          <p:nvPr>
            <p:ph type="sldNum" sz="quarter" idx="12"/>
          </p:nvPr>
        </p:nvSpPr>
        <p:spPr/>
        <p:txBody>
          <a:bodyPr/>
          <a:lstStyle/>
          <a:p>
            <a:fld id="{A01E8A97-8A8C-4B1B-BE23-321B83FC88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F6BF7-5D24-46E1-8422-1DACA90AA1C2}" type="datetime1">
              <a:rPr lang="en-US" smtClean="0"/>
              <a:t>3/27/2020</a:t>
            </a:fld>
            <a:endParaRPr lang="en-US"/>
          </a:p>
        </p:txBody>
      </p:sp>
      <p:sp>
        <p:nvSpPr>
          <p:cNvPr id="3" name="Footer Placeholder 2"/>
          <p:cNvSpPr>
            <a:spLocks noGrp="1"/>
          </p:cNvSpPr>
          <p:nvPr>
            <p:ph type="ftr" sz="quarter" idx="11"/>
          </p:nvPr>
        </p:nvSpPr>
        <p:spPr/>
        <p:txBody>
          <a:bodyPr/>
          <a:lstStyle/>
          <a:p>
            <a:r>
              <a:rPr lang="en-US"/>
              <a:t>PATENT PENDING</a:t>
            </a:r>
          </a:p>
        </p:txBody>
      </p:sp>
      <p:sp>
        <p:nvSpPr>
          <p:cNvPr id="4" name="Slide Number Placeholder 3"/>
          <p:cNvSpPr>
            <a:spLocks noGrp="1"/>
          </p:cNvSpPr>
          <p:nvPr>
            <p:ph type="sldNum" sz="quarter" idx="12"/>
          </p:nvPr>
        </p:nvSpPr>
        <p:spPr/>
        <p:txBody>
          <a:bodyPr/>
          <a:lstStyle/>
          <a:p>
            <a:fld id="{A01E8A97-8A8C-4B1B-BE23-321B83FC88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4A34FC-52F4-4308-BC02-83C279ED8BA0}" type="datetime1">
              <a:rPr lang="en-US" smtClean="0"/>
              <a:t>3/27/2020</a:t>
            </a:fld>
            <a:endParaRPr lang="en-US"/>
          </a:p>
        </p:txBody>
      </p:sp>
      <p:sp>
        <p:nvSpPr>
          <p:cNvPr id="6" name="Footer Placeholder 5"/>
          <p:cNvSpPr>
            <a:spLocks noGrp="1"/>
          </p:cNvSpPr>
          <p:nvPr>
            <p:ph type="ftr" sz="quarter" idx="11"/>
          </p:nvPr>
        </p:nvSpPr>
        <p:spPr/>
        <p:txBody>
          <a:bodyPr/>
          <a:lstStyle/>
          <a:p>
            <a:r>
              <a:rPr lang="en-US"/>
              <a:t>PATENT PENDING</a:t>
            </a:r>
          </a:p>
        </p:txBody>
      </p:sp>
      <p:sp>
        <p:nvSpPr>
          <p:cNvPr id="7" name="Slide Number Placeholder 6"/>
          <p:cNvSpPr>
            <a:spLocks noGrp="1"/>
          </p:cNvSpPr>
          <p:nvPr>
            <p:ph type="sldNum" sz="quarter" idx="12"/>
          </p:nvPr>
        </p:nvSpPr>
        <p:spPr/>
        <p:txBody>
          <a:bodyPr/>
          <a:lstStyle/>
          <a:p>
            <a:fld id="{A01E8A97-8A8C-4B1B-BE23-321B83FC88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BE483EF2-A304-46C1-AE61-C71C4C85BF12}" type="datetime1">
              <a:rPr lang="en-US" smtClean="0"/>
              <a:t>3/27/2020</a:t>
            </a:fld>
            <a:endParaRPr lang="en-US"/>
          </a:p>
        </p:txBody>
      </p:sp>
      <p:sp>
        <p:nvSpPr>
          <p:cNvPr id="6" name="Footer Placeholder 5"/>
          <p:cNvSpPr>
            <a:spLocks noGrp="1"/>
          </p:cNvSpPr>
          <p:nvPr>
            <p:ph type="ftr" sz="quarter" idx="11"/>
          </p:nvPr>
        </p:nvSpPr>
        <p:spPr>
          <a:xfrm>
            <a:off x="914400" y="55499"/>
            <a:ext cx="5562600" cy="365125"/>
          </a:xfrm>
        </p:spPr>
        <p:txBody>
          <a:bodyPr/>
          <a:lstStyle/>
          <a:p>
            <a:r>
              <a:rPr lang="en-US"/>
              <a:t>PATENT PENDING</a:t>
            </a:r>
          </a:p>
        </p:txBody>
      </p:sp>
      <p:sp>
        <p:nvSpPr>
          <p:cNvPr id="7" name="Slide Number Placeholder 6"/>
          <p:cNvSpPr>
            <a:spLocks noGrp="1"/>
          </p:cNvSpPr>
          <p:nvPr>
            <p:ph type="sldNum" sz="quarter" idx="12"/>
          </p:nvPr>
        </p:nvSpPr>
        <p:spPr>
          <a:xfrm>
            <a:off x="8610600" y="55499"/>
            <a:ext cx="457200" cy="365125"/>
          </a:xfrm>
        </p:spPr>
        <p:txBody>
          <a:bodyPr/>
          <a:lstStyle/>
          <a:p>
            <a:fld id="{A01E8A97-8A8C-4B1B-BE23-321B83FC88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25B5083-20CE-478C-AFEF-875BB87567A3}" type="datetime1">
              <a:rPr lang="en-US" smtClean="0"/>
              <a:t>3/27/2020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a:t>PATENT PENDING</a:t>
            </a: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01E8A97-8A8C-4B1B-BE23-321B83FC884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spymesat@orbitlogic.com" TargetMode="External"/><Relationship Id="rId2" Type="http://schemas.openxmlformats.org/officeDocument/2006/relationships/hyperlink" Target="http://www.spymesat.com/" TargetMode="Externa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elestrak.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lay.google.com/store/apps/details?id=com.orbitlogic.spymesat" TargetMode="External"/><Relationship Id="rId7" Type="http://schemas.openxmlformats.org/officeDocument/2006/relationships/hyperlink" Target="mailto:alex.herz@orbitlogic.com" TargetMode="External"/><Relationship Id="rId2" Type="http://schemas.openxmlformats.org/officeDocument/2006/relationships/hyperlink" Target="https://itunes.apple.com/us/app/spymesat/id691290387?mt=8&amp;uo=4" TargetMode="External"/><Relationship Id="rId1" Type="http://schemas.openxmlformats.org/officeDocument/2006/relationships/slideLayout" Target="../slideLayouts/slideLayout2.xml"/><Relationship Id="rId6" Type="http://schemas.openxmlformats.org/officeDocument/2006/relationships/hyperlink" Target="http://www.orbitlogic.com/" TargetMode="External"/><Relationship Id="rId5" Type="http://schemas.openxmlformats.org/officeDocument/2006/relationships/hyperlink" Target="mailto:spymesat@orbitlogic.com" TargetMode="External"/><Relationship Id="rId4" Type="http://schemas.openxmlformats.org/officeDocument/2006/relationships/hyperlink" Target="http://www.spymesat.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5514" y="613881"/>
            <a:ext cx="7772400" cy="619018"/>
          </a:xfrm>
        </p:spPr>
        <p:txBody>
          <a:bodyPr/>
          <a:lstStyle/>
          <a:p>
            <a:pPr algn="ctr"/>
            <a:r>
              <a:rPr lang="en-US" cap="none" dirty="0">
                <a:effectLst/>
                <a:latin typeface="Verdana" panose="020B0604030504040204" pitchFamily="34" charset="0"/>
                <a:ea typeface="Verdana" panose="020B0604030504040204" pitchFamily="34" charset="0"/>
                <a:cs typeface="Verdana" panose="020B0604030504040204" pitchFamily="34" charset="0"/>
              </a:rPr>
              <a:t>SpyMeSat Mobile App</a:t>
            </a:r>
          </a:p>
        </p:txBody>
      </p:sp>
      <p:sp>
        <p:nvSpPr>
          <p:cNvPr id="3" name="Subtitle 2"/>
          <p:cNvSpPr>
            <a:spLocks noGrp="1"/>
          </p:cNvSpPr>
          <p:nvPr>
            <p:ph type="subTitle" idx="1"/>
          </p:nvPr>
        </p:nvSpPr>
        <p:spPr>
          <a:xfrm>
            <a:off x="815514" y="1356188"/>
            <a:ext cx="7772400" cy="493159"/>
          </a:xfrm>
        </p:spPr>
        <p:txBody>
          <a:bodyPr>
            <a:normAutofit/>
          </a:bodyPr>
          <a:lstStyle/>
          <a:p>
            <a:pPr algn="ctr"/>
            <a:r>
              <a:rPr lang="en-US" sz="2400" dirty="0"/>
              <a:t>Imaging Satellite Awareness  &amp;  Access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0111" y="5295472"/>
            <a:ext cx="2743206" cy="701041"/>
          </a:xfrm>
          <a:prstGeom prst="rect">
            <a:avLst/>
          </a:prstGeom>
        </p:spPr>
      </p:pic>
      <p:sp>
        <p:nvSpPr>
          <p:cNvPr id="4" name="TextBox 3"/>
          <p:cNvSpPr txBox="1"/>
          <p:nvPr/>
        </p:nvSpPr>
        <p:spPr>
          <a:xfrm>
            <a:off x="4045124" y="4938867"/>
            <a:ext cx="1313180" cy="276999"/>
          </a:xfrm>
          <a:prstGeom prst="rect">
            <a:avLst/>
          </a:prstGeom>
          <a:noFill/>
        </p:spPr>
        <p:txBody>
          <a:bodyPr wrap="none" rtlCol="0">
            <a:spAutoFit/>
          </a:bodyPr>
          <a:lstStyle/>
          <a:p>
            <a:r>
              <a:rPr lang="en-US" sz="1200" dirty="0"/>
              <a:t>brought to you by</a:t>
            </a:r>
          </a:p>
        </p:txBody>
      </p:sp>
      <p:pic>
        <p:nvPicPr>
          <p:cNvPr id="8197" name="Picture 5" descr="\\ol-nas1\storage\Projects\SpyMeSat\SpyMeSat Icons\spyMeSatLogo1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914" y="2551327"/>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3052262" y="6227104"/>
            <a:ext cx="3298903" cy="365125"/>
          </a:xfrm>
        </p:spPr>
        <p:txBody>
          <a:bodyPr/>
          <a:lstStyle/>
          <a:p>
            <a:pPr algn="ctr"/>
            <a:r>
              <a:rPr lang="en-US" sz="1600" dirty="0">
                <a:latin typeface="DilleniaUPC" panose="02020603050405020304" pitchFamily="18" charset="-34"/>
                <a:cs typeface="DilleniaUPC" panose="02020603050405020304" pitchFamily="18" charset="-34"/>
              </a:rPr>
              <a:t>U.S. PATENTS 9344994 and 9779301</a:t>
            </a:r>
          </a:p>
        </p:txBody>
      </p:sp>
      <p:sp>
        <p:nvSpPr>
          <p:cNvPr id="7" name="Slide Number Placeholder 6"/>
          <p:cNvSpPr>
            <a:spLocks noGrp="1"/>
          </p:cNvSpPr>
          <p:nvPr>
            <p:ph type="sldNum" sz="quarter" idx="12"/>
          </p:nvPr>
        </p:nvSpPr>
        <p:spPr/>
        <p:txBody>
          <a:bodyPr/>
          <a:lstStyle/>
          <a:p>
            <a:fld id="{A01E8A97-8A8C-4B1B-BE23-321B83FC8843}" type="slidenum">
              <a:rPr lang="en-US" smtClean="0"/>
              <a:t>1</a:t>
            </a:fld>
            <a:endParaRPr lang="en-US"/>
          </a:p>
        </p:txBody>
      </p:sp>
    </p:spTree>
    <p:extLst>
      <p:ext uri="{BB962C8B-B14F-4D97-AF65-F5344CB8AC3E}">
        <p14:creationId xmlns:p14="http://schemas.microsoft.com/office/powerpoint/2010/main" val="3868730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Tasking Status</a:t>
            </a:r>
            <a:br>
              <a:rPr lang="en-US" dirty="0"/>
            </a:br>
            <a:r>
              <a:rPr lang="en-US" sz="2400" dirty="0"/>
              <a:t>(and notifications)</a:t>
            </a:r>
          </a:p>
        </p:txBody>
      </p:sp>
      <p:sp>
        <p:nvSpPr>
          <p:cNvPr id="3" name="Text Placeholder 2"/>
          <p:cNvSpPr>
            <a:spLocks noGrp="1"/>
          </p:cNvSpPr>
          <p:nvPr>
            <p:ph type="body" idx="2"/>
          </p:nvPr>
        </p:nvSpPr>
        <p:spPr>
          <a:xfrm>
            <a:off x="685799" y="1758486"/>
            <a:ext cx="4075771" cy="4572000"/>
          </a:xfrm>
        </p:spPr>
        <p:txBody>
          <a:bodyPr/>
          <a:lstStyle/>
          <a:p>
            <a:r>
              <a:rPr lang="en-US" dirty="0"/>
              <a:t>The My Tasked Imagery page (reached from the Imagery page) provides the user status of all tasked images</a:t>
            </a:r>
          </a:p>
          <a:p>
            <a:endParaRPr lang="en-US" dirty="0"/>
          </a:p>
          <a:p>
            <a:r>
              <a:rPr lang="en-US" dirty="0"/>
              <a:t>Thumbnails of successfully collected images are shown, if available</a:t>
            </a:r>
          </a:p>
          <a:p>
            <a:endParaRPr lang="en-US" dirty="0"/>
          </a:p>
          <a:p>
            <a:r>
              <a:rPr lang="en-US" dirty="0">
                <a:solidFill>
                  <a:srgbClr val="FFFF00"/>
                </a:solidFill>
              </a:rPr>
              <a:t>Tasking notifications let the user know BEFORE IMAGING of the EXACT time of imaging for some satellites . . . enabling “space selfies” !!!</a:t>
            </a:r>
          </a:p>
        </p:txBody>
      </p:sp>
      <p:sp>
        <p:nvSpPr>
          <p:cNvPr id="6" name="Slide Number Placeholder 5"/>
          <p:cNvSpPr>
            <a:spLocks noGrp="1"/>
          </p:cNvSpPr>
          <p:nvPr>
            <p:ph type="sldNum" sz="quarter" idx="12"/>
          </p:nvPr>
        </p:nvSpPr>
        <p:spPr/>
        <p:txBody>
          <a:bodyPr/>
          <a:lstStyle/>
          <a:p>
            <a:fld id="{A01E8A97-8A8C-4B1B-BE23-321B83FC8843}" type="slidenum">
              <a:rPr lang="en-US" smtClean="0"/>
              <a:t>10</a:t>
            </a:fld>
            <a:endParaRPr lang="en-US"/>
          </a:p>
        </p:txBody>
      </p:sp>
      <p:sp>
        <p:nvSpPr>
          <p:cNvPr id="4" name="Rectangle 3">
            <a:extLst>
              <a:ext uri="{FF2B5EF4-FFF2-40B4-BE49-F238E27FC236}">
                <a16:creationId xmlns:a16="http://schemas.microsoft.com/office/drawing/2014/main" id="{BFE60F04-0D48-4318-B2DC-C49060C33D70}"/>
              </a:ext>
            </a:extLst>
          </p:cNvPr>
          <p:cNvSpPr/>
          <p:nvPr/>
        </p:nvSpPr>
        <p:spPr>
          <a:xfrm>
            <a:off x="3113142" y="6416675"/>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8" name="Picture 2">
            <a:extLst>
              <a:ext uri="{FF2B5EF4-FFF2-40B4-BE49-F238E27FC236}">
                <a16:creationId xmlns:a16="http://schemas.microsoft.com/office/drawing/2014/main" id="{576C32D5-5BDC-4430-B889-1C1C25B28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02417" y="865226"/>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2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842018B9-0D5E-4CFC-B8E1-AF03BE70C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02417" y="865226"/>
            <a:ext cx="2555783" cy="51115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Setting Location</a:t>
            </a:r>
          </a:p>
        </p:txBody>
      </p:sp>
      <p:sp>
        <p:nvSpPr>
          <p:cNvPr id="6" name="Text Placeholder 5"/>
          <p:cNvSpPr>
            <a:spLocks noGrp="1"/>
          </p:cNvSpPr>
          <p:nvPr>
            <p:ph type="body" idx="2"/>
          </p:nvPr>
        </p:nvSpPr>
        <p:spPr>
          <a:xfrm>
            <a:off x="858644" y="1518423"/>
            <a:ext cx="4226312" cy="4514385"/>
          </a:xfrm>
        </p:spPr>
        <p:txBody>
          <a:bodyPr>
            <a:normAutofit fontScale="85000" lnSpcReduction="10000"/>
          </a:bodyPr>
          <a:lstStyle/>
          <a:p>
            <a:r>
              <a:rPr lang="en-US" dirty="0"/>
              <a:t>SpyMeSat  uses the mobile devices current location </a:t>
            </a:r>
          </a:p>
          <a:p>
            <a:pPr marL="340614" indent="-285750">
              <a:buFont typeface="Arial" panose="020B0604020202020204" pitchFamily="34" charset="0"/>
              <a:buChar char="•"/>
            </a:pPr>
            <a:r>
              <a:rPr lang="en-US" dirty="0"/>
              <a:t>If Location Services are available </a:t>
            </a:r>
          </a:p>
          <a:p>
            <a:pPr marL="340614" indent="-285750">
              <a:buFont typeface="Arial" panose="020B0604020202020204" pitchFamily="34" charset="0"/>
              <a:buChar char="•"/>
            </a:pPr>
            <a:r>
              <a:rPr lang="en-US" dirty="0"/>
              <a:t>If  “Use Current Location on Startup” is selected on the Settings page (default)</a:t>
            </a:r>
          </a:p>
          <a:p>
            <a:endParaRPr lang="en-US" dirty="0"/>
          </a:p>
          <a:p>
            <a:r>
              <a:rPr lang="en-US" dirty="0"/>
              <a:t>The user may change the specified location through the main map page by:</a:t>
            </a:r>
          </a:p>
          <a:p>
            <a:pPr marL="340614" indent="-285750">
              <a:buFont typeface="Courier New" panose="02070309020205020404" pitchFamily="49" charset="0"/>
              <a:buChar char="o"/>
            </a:pPr>
            <a:r>
              <a:rPr lang="en-US" dirty="0"/>
              <a:t>Scroll/zoom on the map and press/hold to drop a pin</a:t>
            </a:r>
          </a:p>
          <a:p>
            <a:pPr marL="340614" indent="-285750">
              <a:buFont typeface="Courier New" panose="02070309020205020404" pitchFamily="49" charset="0"/>
              <a:buChar char="o"/>
            </a:pPr>
            <a:r>
              <a:rPr lang="en-US" dirty="0"/>
              <a:t>Enter a specific location using the “Search” icon option (by landmark, address, or lat/lon)</a:t>
            </a:r>
          </a:p>
          <a:p>
            <a:pPr marL="340614" indent="-285750">
              <a:buFont typeface="Courier New" panose="02070309020205020404" pitchFamily="49" charset="0"/>
              <a:buChar char="o"/>
            </a:pPr>
            <a:r>
              <a:rPr lang="en-US" dirty="0"/>
              <a:t>Selecting the “Use Current Location” icon</a:t>
            </a:r>
          </a:p>
          <a:p>
            <a:pPr marL="340614" indent="-285750">
              <a:buFont typeface="Courier New" panose="02070309020205020404" pitchFamily="49" charset="0"/>
              <a:buChar char="o"/>
            </a:pPr>
            <a:r>
              <a:rPr lang="en-US" dirty="0"/>
              <a:t>Return to center the map on the set location and default zoon level using the “pointer” icon</a:t>
            </a:r>
          </a:p>
          <a:p>
            <a:pPr marL="340614" indent="-285750">
              <a:buFont typeface="Courier New" panose="02070309020205020404" pitchFamily="49" charset="0"/>
              <a:buChar char="o"/>
            </a:pPr>
            <a:r>
              <a:rPr lang="en-US" dirty="0"/>
              <a:t>Set the map background options (satellite, map, hybrid) using the “Options” button</a:t>
            </a:r>
          </a:p>
          <a:p>
            <a:endParaRPr lang="en-US" dirty="0"/>
          </a:p>
        </p:txBody>
      </p:sp>
      <p:sp>
        <p:nvSpPr>
          <p:cNvPr id="5" name="Oval 4"/>
          <p:cNvSpPr/>
          <p:nvPr/>
        </p:nvSpPr>
        <p:spPr>
          <a:xfrm>
            <a:off x="7765040" y="2487168"/>
            <a:ext cx="845560" cy="655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A01E8A97-8A8C-4B1B-BE23-321B83FC8843}" type="slidenum">
              <a:rPr lang="en-US" smtClean="0"/>
              <a:t>11</a:t>
            </a:fld>
            <a:endParaRPr lang="en-US"/>
          </a:p>
        </p:txBody>
      </p:sp>
      <p:sp>
        <p:nvSpPr>
          <p:cNvPr id="7" name="Rectangle 6">
            <a:extLst>
              <a:ext uri="{FF2B5EF4-FFF2-40B4-BE49-F238E27FC236}">
                <a16:creationId xmlns:a16="http://schemas.microsoft.com/office/drawing/2014/main" id="{13E4A23B-68C8-4348-A293-80725846136B}"/>
              </a:ext>
            </a:extLst>
          </p:cNvPr>
          <p:cNvSpPr/>
          <p:nvPr/>
        </p:nvSpPr>
        <p:spPr>
          <a:xfrm>
            <a:off x="2889922" y="6308321"/>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spTree>
    <p:extLst>
      <p:ext uri="{BB962C8B-B14F-4D97-AF65-F5344CB8AC3E}">
        <p14:creationId xmlns:p14="http://schemas.microsoft.com/office/powerpoint/2010/main" val="362231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9" y="0"/>
            <a:ext cx="8229600" cy="968829"/>
          </a:xfrm>
        </p:spPr>
        <p:txBody>
          <a:bodyPr/>
          <a:lstStyle/>
          <a:p>
            <a:r>
              <a:rPr lang="en-US" dirty="0" err="1"/>
              <a:t>SpyMeSat</a:t>
            </a:r>
            <a:r>
              <a:rPr lang="en-US" dirty="0"/>
              <a:t> Imagery Archive Account</a:t>
            </a:r>
          </a:p>
        </p:txBody>
      </p:sp>
      <p:sp>
        <p:nvSpPr>
          <p:cNvPr id="3" name="Text Placeholder 2"/>
          <p:cNvSpPr>
            <a:spLocks noGrp="1"/>
          </p:cNvSpPr>
          <p:nvPr>
            <p:ph type="body" idx="2"/>
          </p:nvPr>
        </p:nvSpPr>
        <p:spPr>
          <a:xfrm>
            <a:off x="685800" y="1435099"/>
            <a:ext cx="4299856" cy="4758871"/>
          </a:xfrm>
        </p:spPr>
        <p:txBody>
          <a:bodyPr/>
          <a:lstStyle/>
          <a:p>
            <a:r>
              <a:rPr lang="en-US" dirty="0"/>
              <a:t>With a SpyMeSat account the user can store images on the SpyMeSat cloud and re-download purchased images, and make new tasking requests</a:t>
            </a:r>
          </a:p>
          <a:p>
            <a:r>
              <a:rPr lang="en-US" dirty="0"/>
              <a:t> </a:t>
            </a:r>
          </a:p>
          <a:p>
            <a:r>
              <a:rPr lang="en-US" dirty="0"/>
              <a:t>Reached from the bottom of the Settings page</a:t>
            </a:r>
          </a:p>
          <a:p>
            <a:endParaRPr lang="en-US" dirty="0"/>
          </a:p>
          <a:p>
            <a:r>
              <a:rPr lang="en-US" dirty="0"/>
              <a:t>Automatically syncs purchased images across multiple user devices</a:t>
            </a:r>
          </a:p>
          <a:p>
            <a:endParaRPr lang="en-US" dirty="0"/>
          </a:p>
          <a:p>
            <a:r>
              <a:rPr lang="en-US" dirty="0">
                <a:solidFill>
                  <a:srgbClr val="FFFF00"/>
                </a:solidFill>
              </a:rPr>
              <a:t>Registering for a SpyMeSat account is required to purchase archive images and to request new tasking </a:t>
            </a:r>
          </a:p>
        </p:txBody>
      </p:sp>
      <p:sp>
        <p:nvSpPr>
          <p:cNvPr id="5" name="Slide Number Placeholder 4"/>
          <p:cNvSpPr>
            <a:spLocks noGrp="1"/>
          </p:cNvSpPr>
          <p:nvPr>
            <p:ph type="sldNum" sz="quarter" idx="12"/>
          </p:nvPr>
        </p:nvSpPr>
        <p:spPr/>
        <p:txBody>
          <a:bodyPr/>
          <a:lstStyle/>
          <a:p>
            <a:fld id="{A01E8A97-8A8C-4B1B-BE23-321B83FC8843}" type="slidenum">
              <a:rPr lang="en-US" smtClean="0"/>
              <a:t>12</a:t>
            </a:fld>
            <a:endParaRPr lang="en-US"/>
          </a:p>
        </p:txBody>
      </p:sp>
      <p:sp>
        <p:nvSpPr>
          <p:cNvPr id="4" name="Rectangle 3">
            <a:extLst>
              <a:ext uri="{FF2B5EF4-FFF2-40B4-BE49-F238E27FC236}">
                <a16:creationId xmlns:a16="http://schemas.microsoft.com/office/drawing/2014/main" id="{95FD74EB-8182-4323-9A2E-F9181D11C9BE}"/>
              </a:ext>
            </a:extLst>
          </p:cNvPr>
          <p:cNvSpPr/>
          <p:nvPr/>
        </p:nvSpPr>
        <p:spPr>
          <a:xfrm>
            <a:off x="3023259" y="6397159"/>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8" name="Picture 2">
            <a:extLst>
              <a:ext uri="{FF2B5EF4-FFF2-40B4-BE49-F238E27FC236}">
                <a16:creationId xmlns:a16="http://schemas.microsoft.com/office/drawing/2014/main" id="{4FB087B4-E4BE-4B06-B8E7-F1D8AE03B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807929" y="1136969"/>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Satellite Imagery </a:t>
            </a:r>
          </a:p>
        </p:txBody>
      </p:sp>
      <p:sp>
        <p:nvSpPr>
          <p:cNvPr id="3" name="Text Placeholder 2"/>
          <p:cNvSpPr>
            <a:spLocks noGrp="1"/>
          </p:cNvSpPr>
          <p:nvPr>
            <p:ph type="body" idx="2"/>
          </p:nvPr>
        </p:nvSpPr>
        <p:spPr>
          <a:xfrm>
            <a:off x="685799" y="1435100"/>
            <a:ext cx="4822371" cy="4572000"/>
          </a:xfrm>
        </p:spPr>
        <p:txBody>
          <a:bodyPr>
            <a:normAutofit fontScale="92500" lnSpcReduction="10000"/>
          </a:bodyPr>
          <a:lstStyle/>
          <a:p>
            <a:r>
              <a:rPr lang="en-US" dirty="0"/>
              <a:t>Reached from the SpyMeSat Imagery page by selecting the View button</a:t>
            </a:r>
          </a:p>
          <a:p>
            <a:endParaRPr lang="en-US" dirty="0"/>
          </a:p>
          <a:p>
            <a:r>
              <a:rPr lang="en-US" dirty="0"/>
              <a:t>All purchased images and image details  are stored here, including status of tasked images</a:t>
            </a:r>
          </a:p>
          <a:p>
            <a:endParaRPr lang="en-US" dirty="0"/>
          </a:p>
          <a:p>
            <a:r>
              <a:rPr lang="en-US" dirty="0"/>
              <a:t>The cloud tab shows the images loaded on the device and images the user has stored on the SpyMeSat cloud.</a:t>
            </a:r>
          </a:p>
          <a:p>
            <a:endParaRPr lang="en-US" dirty="0"/>
          </a:p>
          <a:p>
            <a:r>
              <a:rPr lang="en-US" dirty="0"/>
              <a:t>The user is able to re-download any purchased images from the cloud in seconds</a:t>
            </a:r>
          </a:p>
          <a:p>
            <a:endParaRPr lang="en-US" dirty="0"/>
          </a:p>
          <a:p>
            <a:r>
              <a:rPr lang="en-US" dirty="0"/>
              <a:t>The Device tab will only show the user the images that are currently stored on the device </a:t>
            </a:r>
          </a:p>
          <a:p>
            <a:endParaRPr lang="en-US" dirty="0"/>
          </a:p>
        </p:txBody>
      </p:sp>
      <p:sp>
        <p:nvSpPr>
          <p:cNvPr id="5" name="Slide Number Placeholder 4"/>
          <p:cNvSpPr>
            <a:spLocks noGrp="1"/>
          </p:cNvSpPr>
          <p:nvPr>
            <p:ph type="sldNum" sz="quarter" idx="12"/>
          </p:nvPr>
        </p:nvSpPr>
        <p:spPr/>
        <p:txBody>
          <a:bodyPr/>
          <a:lstStyle/>
          <a:p>
            <a:fld id="{A01E8A97-8A8C-4B1B-BE23-321B83FC8843}" type="slidenum">
              <a:rPr lang="en-US" smtClean="0"/>
              <a:t>13</a:t>
            </a:fld>
            <a:endParaRPr lang="en-US"/>
          </a:p>
        </p:txBody>
      </p:sp>
      <p:sp>
        <p:nvSpPr>
          <p:cNvPr id="4" name="Rectangle 3">
            <a:extLst>
              <a:ext uri="{FF2B5EF4-FFF2-40B4-BE49-F238E27FC236}">
                <a16:creationId xmlns:a16="http://schemas.microsoft.com/office/drawing/2014/main" id="{B527FDF9-D250-4902-A98F-93E8AD523FE5}"/>
              </a:ext>
            </a:extLst>
          </p:cNvPr>
          <p:cNvSpPr/>
          <p:nvPr/>
        </p:nvSpPr>
        <p:spPr>
          <a:xfrm>
            <a:off x="3436914" y="6309138"/>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7" name="Picture 2">
            <a:extLst>
              <a:ext uri="{FF2B5EF4-FFF2-40B4-BE49-F238E27FC236}">
                <a16:creationId xmlns:a16="http://schemas.microsoft.com/office/drawing/2014/main" id="{B40340E7-8E47-476E-ABEB-F2A208D18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02417" y="865226"/>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6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and Share!</a:t>
            </a:r>
          </a:p>
        </p:txBody>
      </p:sp>
      <p:sp>
        <p:nvSpPr>
          <p:cNvPr id="3" name="Text Placeholder 2"/>
          <p:cNvSpPr>
            <a:spLocks noGrp="1"/>
          </p:cNvSpPr>
          <p:nvPr>
            <p:ph type="body" idx="2"/>
          </p:nvPr>
        </p:nvSpPr>
        <p:spPr>
          <a:xfrm>
            <a:off x="685800" y="1435100"/>
            <a:ext cx="4905375" cy="4572000"/>
          </a:xfrm>
        </p:spPr>
        <p:txBody>
          <a:bodyPr/>
          <a:lstStyle/>
          <a:p>
            <a:r>
              <a:rPr lang="en-US" dirty="0"/>
              <a:t>Once the user has purchased an image it can be viewed  within the SpyMeSat app or sent to external applications for viewing</a:t>
            </a:r>
          </a:p>
          <a:p>
            <a:endParaRPr lang="en-US" dirty="0"/>
          </a:p>
          <a:p>
            <a:r>
              <a:rPr lang="en-US" dirty="0"/>
              <a:t>Here you can see the Image Location, Date Acquired, Time Acquired, and the Satellite</a:t>
            </a:r>
          </a:p>
          <a:p>
            <a:endParaRPr lang="en-US" dirty="0"/>
          </a:p>
          <a:p>
            <a:r>
              <a:rPr lang="en-US" dirty="0"/>
              <a:t>The user also has the ability to share the JPEG image (via Email, Facebook, etc.) using the top right box/arrow icon</a:t>
            </a:r>
          </a:p>
        </p:txBody>
      </p:sp>
      <p:sp>
        <p:nvSpPr>
          <p:cNvPr id="5" name="Slide Number Placeholder 4"/>
          <p:cNvSpPr>
            <a:spLocks noGrp="1"/>
          </p:cNvSpPr>
          <p:nvPr>
            <p:ph type="sldNum" sz="quarter" idx="12"/>
          </p:nvPr>
        </p:nvSpPr>
        <p:spPr/>
        <p:txBody>
          <a:bodyPr/>
          <a:lstStyle/>
          <a:p>
            <a:fld id="{A01E8A97-8A8C-4B1B-BE23-321B83FC8843}" type="slidenum">
              <a:rPr lang="en-US" smtClean="0"/>
              <a:t>14</a:t>
            </a:fld>
            <a:endParaRPr lang="en-US"/>
          </a:p>
        </p:txBody>
      </p:sp>
      <p:sp>
        <p:nvSpPr>
          <p:cNvPr id="4" name="Rectangle 3">
            <a:extLst>
              <a:ext uri="{FF2B5EF4-FFF2-40B4-BE49-F238E27FC236}">
                <a16:creationId xmlns:a16="http://schemas.microsoft.com/office/drawing/2014/main" id="{72ABBEFD-02AF-421A-9975-0D9F0CE7050A}"/>
              </a:ext>
            </a:extLst>
          </p:cNvPr>
          <p:cNvSpPr/>
          <p:nvPr/>
        </p:nvSpPr>
        <p:spPr>
          <a:xfrm>
            <a:off x="3333693" y="6341774"/>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7" name="Picture 2">
            <a:extLst>
              <a:ext uri="{FF2B5EF4-FFF2-40B4-BE49-F238E27FC236}">
                <a16:creationId xmlns:a16="http://schemas.microsoft.com/office/drawing/2014/main" id="{AB2EC58C-C919-41B6-B744-07062D9C6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02417" y="865226"/>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4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Page</a:t>
            </a:r>
          </a:p>
        </p:txBody>
      </p:sp>
      <p:sp>
        <p:nvSpPr>
          <p:cNvPr id="6" name="Text Placeholder 5"/>
          <p:cNvSpPr>
            <a:spLocks noGrp="1"/>
          </p:cNvSpPr>
          <p:nvPr>
            <p:ph type="body" idx="2"/>
          </p:nvPr>
        </p:nvSpPr>
        <p:spPr>
          <a:xfrm>
            <a:off x="914400" y="1509712"/>
            <a:ext cx="4114800" cy="4572000"/>
          </a:xfrm>
        </p:spPr>
        <p:txBody>
          <a:bodyPr>
            <a:normAutofit fontScale="92500" lnSpcReduction="20000"/>
          </a:bodyPr>
          <a:lstStyle/>
          <a:p>
            <a:r>
              <a:rPr lang="en-US" dirty="0"/>
              <a:t>Reached from a button at the top of the Settings/Configuration page</a:t>
            </a:r>
          </a:p>
          <a:p>
            <a:endParaRPr lang="en-US" dirty="0"/>
          </a:p>
          <a:p>
            <a:r>
              <a:rPr lang="en-US" dirty="0"/>
              <a:t>Provides a link to </a:t>
            </a:r>
            <a:r>
              <a:rPr lang="en-US" dirty="0">
                <a:hlinkClick r:id="rId2"/>
              </a:rPr>
              <a:t>www.spymesat.com</a:t>
            </a:r>
            <a:r>
              <a:rPr lang="en-US" dirty="0"/>
              <a:t> for additional information</a:t>
            </a:r>
          </a:p>
          <a:p>
            <a:endParaRPr lang="en-US" dirty="0"/>
          </a:p>
          <a:p>
            <a:r>
              <a:rPr lang="en-US" dirty="0"/>
              <a:t>Provides a button to generate a feedback email that is sent to the Orbit Logic </a:t>
            </a:r>
            <a:r>
              <a:rPr lang="en-US" dirty="0" err="1"/>
              <a:t>SpyMeSat</a:t>
            </a:r>
            <a:r>
              <a:rPr lang="en-US" dirty="0"/>
              <a:t> app team at </a:t>
            </a:r>
            <a:r>
              <a:rPr lang="en-US" dirty="0">
                <a:hlinkClick r:id="rId3"/>
              </a:rPr>
              <a:t>spymesat@orbitlogic.com</a:t>
            </a:r>
            <a:endParaRPr lang="en-US" dirty="0"/>
          </a:p>
          <a:p>
            <a:endParaRPr lang="en-US" dirty="0"/>
          </a:p>
          <a:p>
            <a:r>
              <a:rPr lang="en-US" dirty="0"/>
              <a:t>Provides a logo button to take the user to the Orbit Logic website</a:t>
            </a:r>
          </a:p>
          <a:p>
            <a:endParaRPr lang="en-US" dirty="0"/>
          </a:p>
          <a:p>
            <a:r>
              <a:rPr lang="en-US" dirty="0"/>
              <a:t>Provides some disclaimer information, privacy policy and terms of use links, and patent information</a:t>
            </a:r>
          </a:p>
        </p:txBody>
      </p:sp>
      <p:sp>
        <p:nvSpPr>
          <p:cNvPr id="3" name="Slide Number Placeholder 2"/>
          <p:cNvSpPr>
            <a:spLocks noGrp="1"/>
          </p:cNvSpPr>
          <p:nvPr>
            <p:ph type="sldNum" sz="quarter" idx="12"/>
          </p:nvPr>
        </p:nvSpPr>
        <p:spPr/>
        <p:txBody>
          <a:bodyPr/>
          <a:lstStyle/>
          <a:p>
            <a:fld id="{A01E8A97-8A8C-4B1B-BE23-321B83FC8843}" type="slidenum">
              <a:rPr lang="en-US" smtClean="0"/>
              <a:t>15</a:t>
            </a:fld>
            <a:endParaRPr lang="en-US"/>
          </a:p>
        </p:txBody>
      </p:sp>
      <p:sp>
        <p:nvSpPr>
          <p:cNvPr id="2" name="Rectangle 1">
            <a:extLst>
              <a:ext uri="{FF2B5EF4-FFF2-40B4-BE49-F238E27FC236}">
                <a16:creationId xmlns:a16="http://schemas.microsoft.com/office/drawing/2014/main" id="{1E368EA9-A540-45B4-BD24-0B07E6702CF2}"/>
              </a:ext>
            </a:extLst>
          </p:cNvPr>
          <p:cNvSpPr/>
          <p:nvPr/>
        </p:nvSpPr>
        <p:spPr>
          <a:xfrm>
            <a:off x="2994134" y="6345287"/>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8" name="Picture 2">
            <a:extLst>
              <a:ext uri="{FF2B5EF4-FFF2-40B4-BE49-F238E27FC236}">
                <a16:creationId xmlns:a16="http://schemas.microsoft.com/office/drawing/2014/main" id="{6B0242BF-B3FC-4126-8DB2-C4E062DDE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902417" y="865226"/>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316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 Watch</a:t>
            </a:r>
          </a:p>
        </p:txBody>
      </p:sp>
      <p:sp>
        <p:nvSpPr>
          <p:cNvPr id="3" name="Text Placeholder 2"/>
          <p:cNvSpPr>
            <a:spLocks noGrp="1"/>
          </p:cNvSpPr>
          <p:nvPr>
            <p:ph type="body" idx="2"/>
          </p:nvPr>
        </p:nvSpPr>
        <p:spPr>
          <a:xfrm>
            <a:off x="897672" y="1702729"/>
            <a:ext cx="4209585" cy="4572000"/>
          </a:xfrm>
        </p:spPr>
        <p:txBody>
          <a:bodyPr/>
          <a:lstStyle/>
          <a:p>
            <a:r>
              <a:rPr lang="en-US" dirty="0"/>
              <a:t>SpyMeSat notifications and reminders appear on your Apple Watch</a:t>
            </a:r>
          </a:p>
          <a:p>
            <a:pPr marL="340614" indent="-285750">
              <a:buFont typeface="Arial" panose="020B0604020202020204" pitchFamily="34" charset="0"/>
              <a:buChar char="•"/>
            </a:pPr>
            <a:r>
              <a:rPr lang="en-US" dirty="0"/>
              <a:t>Enable this through the Apple Watch app on your iPhone</a:t>
            </a:r>
          </a:p>
          <a:p>
            <a:endParaRPr lang="en-US" dirty="0"/>
          </a:p>
          <a:p>
            <a:r>
              <a:rPr lang="en-US" dirty="0"/>
              <a:t>Apple Watch App</a:t>
            </a:r>
          </a:p>
          <a:p>
            <a:pPr marL="340614" indent="-285750">
              <a:buFont typeface="Arial" panose="020B0604020202020204" pitchFamily="34" charset="0"/>
              <a:buChar char="•"/>
            </a:pPr>
            <a:r>
              <a:rPr lang="en-US" dirty="0"/>
              <a:t>Overflight countdowns and color coding appear on the watch and in the Dock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4307894" y="616599"/>
            <a:ext cx="5624801" cy="5624801"/>
          </a:xfrm>
          <a:prstGeom prst="rect">
            <a:avLst/>
          </a:prstGeom>
          <a:noFill/>
        </p:spPr>
      </p:pic>
      <p:sp>
        <p:nvSpPr>
          <p:cNvPr id="7" name="Slide Number Placeholder 6"/>
          <p:cNvSpPr>
            <a:spLocks noGrp="1"/>
          </p:cNvSpPr>
          <p:nvPr>
            <p:ph type="sldNum" sz="quarter" idx="12"/>
          </p:nvPr>
        </p:nvSpPr>
        <p:spPr/>
        <p:txBody>
          <a:bodyPr/>
          <a:lstStyle/>
          <a:p>
            <a:fld id="{A01E8A97-8A8C-4B1B-BE23-321B83FC8843}" type="slidenum">
              <a:rPr lang="en-US" smtClean="0"/>
              <a:t>16</a:t>
            </a:fld>
            <a:endParaRPr lang="en-US"/>
          </a:p>
        </p:txBody>
      </p:sp>
      <p:sp>
        <p:nvSpPr>
          <p:cNvPr id="4" name="Rectangle 3">
            <a:extLst>
              <a:ext uri="{FF2B5EF4-FFF2-40B4-BE49-F238E27FC236}">
                <a16:creationId xmlns:a16="http://schemas.microsoft.com/office/drawing/2014/main" id="{90C225F2-74BD-4393-9693-451CB869A4A9}"/>
              </a:ext>
            </a:extLst>
          </p:cNvPr>
          <p:cNvSpPr/>
          <p:nvPr/>
        </p:nvSpPr>
        <p:spPr>
          <a:xfrm>
            <a:off x="3172808" y="6357692"/>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spTree>
    <p:extLst>
      <p:ext uri="{BB962C8B-B14F-4D97-AF65-F5344CB8AC3E}">
        <p14:creationId xmlns:p14="http://schemas.microsoft.com/office/powerpoint/2010/main" val="213957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SpyMeSat</a:t>
            </a:r>
            <a:r>
              <a:rPr lang="en-US" dirty="0"/>
              <a:t>?</a:t>
            </a:r>
          </a:p>
        </p:txBody>
      </p:sp>
      <p:sp>
        <p:nvSpPr>
          <p:cNvPr id="5" name="Content Placeholder 4"/>
          <p:cNvSpPr>
            <a:spLocks noGrp="1"/>
          </p:cNvSpPr>
          <p:nvPr>
            <p:ph idx="1"/>
          </p:nvPr>
        </p:nvSpPr>
        <p:spPr>
          <a:xfrm>
            <a:off x="914400" y="1600200"/>
            <a:ext cx="7772400" cy="4572000"/>
          </a:xfrm>
        </p:spPr>
        <p:txBody>
          <a:bodyPr>
            <a:normAutofit/>
          </a:bodyPr>
          <a:lstStyle/>
          <a:p>
            <a:pPr marL="68580" indent="0">
              <a:buNone/>
            </a:pPr>
            <a:r>
              <a:rPr lang="en-US" sz="2400" dirty="0"/>
              <a:t>“When I speak with people outside the space industry about what I do they are always very interested and have many questions about satellites and imaging satellites in particular.</a:t>
            </a:r>
          </a:p>
          <a:p>
            <a:pPr marL="68580" indent="0">
              <a:buNone/>
            </a:pPr>
            <a:endParaRPr lang="en-US" sz="2400" dirty="0"/>
          </a:p>
          <a:p>
            <a:pPr marL="68580" indent="0">
              <a:buNone/>
            </a:pPr>
            <a:r>
              <a:rPr lang="en-US" sz="2400" dirty="0"/>
              <a:t>I realized that there was a place for an app that provided information, education, and awareness about imaging satellites . . . and access to the latest satellite imagery.</a:t>
            </a:r>
          </a:p>
          <a:p>
            <a:pPr marL="68580" indent="0">
              <a:buNone/>
            </a:pPr>
            <a:endParaRPr lang="en-US" sz="2400" dirty="0"/>
          </a:p>
          <a:p>
            <a:pPr marL="68580" indent="0">
              <a:buNone/>
            </a:pPr>
            <a:r>
              <a:rPr lang="en-US" sz="2400" dirty="0" err="1"/>
              <a:t>SpyMeSat</a:t>
            </a:r>
            <a:r>
              <a:rPr lang="en-US" sz="2400" dirty="0"/>
              <a:t> is the result . . . and it’s lots of fun!”</a:t>
            </a:r>
          </a:p>
          <a:p>
            <a:pPr marL="68580" indent="0">
              <a:buNone/>
            </a:pPr>
            <a:endParaRPr lang="en-US" sz="2400" dirty="0"/>
          </a:p>
        </p:txBody>
      </p:sp>
      <p:sp>
        <p:nvSpPr>
          <p:cNvPr id="6" name="TextBox 5"/>
          <p:cNvSpPr txBox="1"/>
          <p:nvPr/>
        </p:nvSpPr>
        <p:spPr>
          <a:xfrm>
            <a:off x="5029200" y="5721030"/>
            <a:ext cx="2419637" cy="553998"/>
          </a:xfrm>
          <a:prstGeom prst="rect">
            <a:avLst/>
          </a:prstGeom>
          <a:noFill/>
        </p:spPr>
        <p:txBody>
          <a:bodyPr wrap="none" rtlCol="0">
            <a:spAutoFit/>
          </a:bodyPr>
          <a:lstStyle/>
          <a:p>
            <a:r>
              <a:rPr lang="en-US" dirty="0"/>
              <a:t>Alex Herz</a:t>
            </a:r>
          </a:p>
          <a:p>
            <a:r>
              <a:rPr lang="en-US" sz="1200" dirty="0"/>
              <a:t>President, Orbit Logic Incorporated</a:t>
            </a:r>
          </a:p>
        </p:txBody>
      </p:sp>
      <p:sp>
        <p:nvSpPr>
          <p:cNvPr id="4" name="Slide Number Placeholder 3"/>
          <p:cNvSpPr>
            <a:spLocks noGrp="1"/>
          </p:cNvSpPr>
          <p:nvPr>
            <p:ph type="sldNum" sz="quarter" idx="12"/>
          </p:nvPr>
        </p:nvSpPr>
        <p:spPr/>
        <p:txBody>
          <a:bodyPr/>
          <a:lstStyle/>
          <a:p>
            <a:fld id="{A01E8A97-8A8C-4B1B-BE23-321B83FC8843}" type="slidenum">
              <a:rPr lang="en-US" smtClean="0"/>
              <a:t>17</a:t>
            </a:fld>
            <a:endParaRPr lang="en-US"/>
          </a:p>
        </p:txBody>
      </p:sp>
    </p:spTree>
    <p:extLst>
      <p:ext uri="{BB962C8B-B14F-4D97-AF65-F5344CB8AC3E}">
        <p14:creationId xmlns:p14="http://schemas.microsoft.com/office/powerpoint/2010/main" val="2463257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Data</a:t>
            </a:r>
          </a:p>
        </p:txBody>
      </p:sp>
      <p:sp>
        <p:nvSpPr>
          <p:cNvPr id="5" name="Content Placeholder 4"/>
          <p:cNvSpPr>
            <a:spLocks noGrp="1"/>
          </p:cNvSpPr>
          <p:nvPr>
            <p:ph idx="1"/>
          </p:nvPr>
        </p:nvSpPr>
        <p:spPr>
          <a:xfrm>
            <a:off x="914400" y="1524000"/>
            <a:ext cx="7772400" cy="4572000"/>
          </a:xfrm>
        </p:spPr>
        <p:txBody>
          <a:bodyPr>
            <a:normAutofit/>
          </a:bodyPr>
          <a:lstStyle/>
          <a:p>
            <a:r>
              <a:rPr lang="en-US" sz="2000" dirty="0"/>
              <a:t>SpyMeSat uses only publicly available orbit data from NORAD published on </a:t>
            </a:r>
            <a:r>
              <a:rPr lang="en-US" sz="2000" dirty="0">
                <a:hlinkClick r:id="rId2"/>
              </a:rPr>
              <a:t>www.celestrak.com</a:t>
            </a:r>
            <a:endParaRPr lang="en-US" sz="2000" dirty="0"/>
          </a:p>
          <a:p>
            <a:r>
              <a:rPr lang="en-US" sz="2000" dirty="0" err="1"/>
              <a:t>SpyMeSat</a:t>
            </a:r>
            <a:r>
              <a:rPr lang="en-US" sz="2000" dirty="0"/>
              <a:t> uses only publicly available satellite and sensor data (usually from the satellite operator’s own website)</a:t>
            </a:r>
          </a:p>
          <a:p>
            <a:r>
              <a:rPr lang="en-US" sz="2000" dirty="0" err="1"/>
              <a:t>SpyMeSat</a:t>
            </a:r>
            <a:r>
              <a:rPr lang="en-US" sz="2000" dirty="0"/>
              <a:t> does not use any proprietary satellite data</a:t>
            </a:r>
          </a:p>
          <a:p>
            <a:r>
              <a:rPr lang="en-US" sz="2000" dirty="0" err="1"/>
              <a:t>SpyMeSat</a:t>
            </a:r>
            <a:r>
              <a:rPr lang="en-US" sz="2000" dirty="0"/>
              <a:t> does not include any classified satellite from any nation</a:t>
            </a:r>
          </a:p>
        </p:txBody>
      </p:sp>
      <p:sp>
        <p:nvSpPr>
          <p:cNvPr id="4" name="Slide Number Placeholder 3"/>
          <p:cNvSpPr>
            <a:spLocks noGrp="1"/>
          </p:cNvSpPr>
          <p:nvPr>
            <p:ph type="sldNum" sz="quarter" idx="12"/>
          </p:nvPr>
        </p:nvSpPr>
        <p:spPr/>
        <p:txBody>
          <a:bodyPr/>
          <a:lstStyle/>
          <a:p>
            <a:fld id="{A01E8A97-8A8C-4B1B-BE23-321B83FC8843}" type="slidenum">
              <a:rPr lang="en-US" smtClean="0"/>
              <a:t>18</a:t>
            </a:fld>
            <a:endParaRPr lang="en-US"/>
          </a:p>
        </p:txBody>
      </p:sp>
      <p:sp>
        <p:nvSpPr>
          <p:cNvPr id="3" name="Rectangle 2">
            <a:extLst>
              <a:ext uri="{FF2B5EF4-FFF2-40B4-BE49-F238E27FC236}">
                <a16:creationId xmlns:a16="http://schemas.microsoft.com/office/drawing/2014/main" id="{605BB8BA-9CA6-4D02-9410-4D80D299E045}"/>
              </a:ext>
            </a:extLst>
          </p:cNvPr>
          <p:cNvSpPr/>
          <p:nvPr/>
        </p:nvSpPr>
        <p:spPr>
          <a:xfrm>
            <a:off x="3436914" y="6345936"/>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spTree>
    <p:extLst>
      <p:ext uri="{BB962C8B-B14F-4D97-AF65-F5344CB8AC3E}">
        <p14:creationId xmlns:p14="http://schemas.microsoft.com/office/powerpoint/2010/main" val="3279331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Solutions	</a:t>
            </a:r>
          </a:p>
        </p:txBody>
      </p:sp>
      <p:sp>
        <p:nvSpPr>
          <p:cNvPr id="3" name="Content Placeholder 2"/>
          <p:cNvSpPr>
            <a:spLocks noGrp="1"/>
          </p:cNvSpPr>
          <p:nvPr>
            <p:ph idx="1"/>
          </p:nvPr>
        </p:nvSpPr>
        <p:spPr>
          <a:xfrm>
            <a:off x="914400" y="1593989"/>
            <a:ext cx="7772400" cy="4572000"/>
          </a:xfrm>
        </p:spPr>
        <p:txBody>
          <a:bodyPr>
            <a:normAutofit fontScale="92500" lnSpcReduction="20000"/>
          </a:bodyPr>
          <a:lstStyle/>
          <a:p>
            <a:r>
              <a:rPr lang="en-US" dirty="0"/>
              <a:t>Customized mobile apps based on SpyMeSat can be quickly implemented:</a:t>
            </a:r>
          </a:p>
          <a:p>
            <a:pPr lvl="1"/>
            <a:r>
              <a:rPr lang="en-US" dirty="0"/>
              <a:t>Any desired set of satellites</a:t>
            </a:r>
          </a:p>
          <a:p>
            <a:pPr lvl="1"/>
            <a:r>
              <a:rPr lang="en-US" dirty="0"/>
              <a:t>Any desired source of orbit data</a:t>
            </a:r>
          </a:p>
          <a:p>
            <a:pPr lvl="1"/>
            <a:r>
              <a:rPr lang="en-US" dirty="0"/>
              <a:t>Any desired imagery archive(s)</a:t>
            </a:r>
          </a:p>
          <a:p>
            <a:pPr lvl="1"/>
            <a:r>
              <a:rPr lang="en-US" dirty="0"/>
              <a:t>White-labeling/rebranding</a:t>
            </a:r>
          </a:p>
          <a:p>
            <a:r>
              <a:rPr lang="en-US" dirty="0"/>
              <a:t>Dedicated SpyMeSat Server available</a:t>
            </a:r>
          </a:p>
          <a:p>
            <a:r>
              <a:rPr lang="en-US" dirty="0"/>
              <a:t>Integration with Order Logic web application for order management and feasibility checks</a:t>
            </a:r>
          </a:p>
          <a:p>
            <a:r>
              <a:rPr lang="en-US" dirty="0"/>
              <a:t>Integration with CPAW for satellite collection planning and mission planning</a:t>
            </a:r>
          </a:p>
        </p:txBody>
      </p:sp>
      <p:sp>
        <p:nvSpPr>
          <p:cNvPr id="5" name="Slide Number Placeholder 4"/>
          <p:cNvSpPr>
            <a:spLocks noGrp="1"/>
          </p:cNvSpPr>
          <p:nvPr>
            <p:ph type="sldNum" sz="quarter" idx="12"/>
          </p:nvPr>
        </p:nvSpPr>
        <p:spPr/>
        <p:txBody>
          <a:bodyPr/>
          <a:lstStyle/>
          <a:p>
            <a:fld id="{A01E8A97-8A8C-4B1B-BE23-321B83FC8843}" type="slidenum">
              <a:rPr lang="en-US" smtClean="0"/>
              <a:t>19</a:t>
            </a:fld>
            <a:endParaRPr lang="en-US"/>
          </a:p>
        </p:txBody>
      </p:sp>
      <p:sp>
        <p:nvSpPr>
          <p:cNvPr id="4" name="Rectangle 3">
            <a:extLst>
              <a:ext uri="{FF2B5EF4-FFF2-40B4-BE49-F238E27FC236}">
                <a16:creationId xmlns:a16="http://schemas.microsoft.com/office/drawing/2014/main" id="{72B68195-60A0-42A0-A955-B29700A67AAF}"/>
              </a:ext>
            </a:extLst>
          </p:cNvPr>
          <p:cNvSpPr/>
          <p:nvPr/>
        </p:nvSpPr>
        <p:spPr>
          <a:xfrm>
            <a:off x="3436914" y="6412468"/>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spTree>
    <p:extLst>
      <p:ext uri="{BB962C8B-B14F-4D97-AF65-F5344CB8AC3E}">
        <p14:creationId xmlns:p14="http://schemas.microsoft.com/office/powerpoint/2010/main" val="348508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t>
            </a:r>
            <a:r>
              <a:rPr lang="en-US" dirty="0" err="1"/>
              <a:t>SpyMeSat</a:t>
            </a:r>
            <a:r>
              <a:rPr lang="en-US" dirty="0"/>
              <a:t> app . . . </a:t>
            </a:r>
            <a:br>
              <a:rPr lang="en-US" dirty="0"/>
            </a:br>
            <a:r>
              <a:rPr lang="en-US" sz="2400" dirty="0"/>
              <a:t>space awareness and access for everyone</a:t>
            </a:r>
            <a:endParaRPr lang="en-US" dirty="0"/>
          </a:p>
        </p:txBody>
      </p:sp>
      <p:sp>
        <p:nvSpPr>
          <p:cNvPr id="6" name="Text Placeholder 5"/>
          <p:cNvSpPr>
            <a:spLocks noGrp="1"/>
          </p:cNvSpPr>
          <p:nvPr>
            <p:ph type="body" idx="2"/>
          </p:nvPr>
        </p:nvSpPr>
        <p:spPr>
          <a:xfrm>
            <a:off x="914400" y="1752600"/>
            <a:ext cx="4114800" cy="4572000"/>
          </a:xfrm>
        </p:spPr>
        <p:txBody>
          <a:bodyPr>
            <a:normAutofit fontScale="92500" lnSpcReduction="20000"/>
          </a:bodyPr>
          <a:lstStyle/>
          <a:p>
            <a:r>
              <a:rPr lang="en-US" dirty="0"/>
              <a:t>The </a:t>
            </a:r>
            <a:r>
              <a:rPr lang="en-US" dirty="0" err="1"/>
              <a:t>SpyMeSat</a:t>
            </a:r>
            <a:r>
              <a:rPr lang="en-US" dirty="0"/>
              <a:t> app will notify you when a satellite could be taking your picture from space!</a:t>
            </a:r>
          </a:p>
          <a:p>
            <a:endParaRPr lang="en-US" dirty="0"/>
          </a:p>
          <a:p>
            <a:r>
              <a:rPr lang="en-US" dirty="0"/>
              <a:t>SpyMeSat is the first mobile app to offer instant access to the latest commercial satellite imagery through in-app purchase, and the first mobile app to allow users to request new tasking of an imaging satellite!</a:t>
            </a:r>
          </a:p>
          <a:p>
            <a:endParaRPr lang="en-US" dirty="0"/>
          </a:p>
          <a:p>
            <a:r>
              <a:rPr lang="en-US" dirty="0"/>
              <a:t>SpyMeSat uses published satellite orbit data from NORAD and publicly available satellite information to compute and dynamically display satellite flyovers and imaging opportunities.</a:t>
            </a:r>
          </a:p>
          <a:p>
            <a:endParaRPr lang="en-US" dirty="0"/>
          </a:p>
          <a:p>
            <a:r>
              <a:rPr lang="en-US" dirty="0"/>
              <a:t>Available for iPhone and Android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054817" y="1434069"/>
            <a:ext cx="2555783" cy="51115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01E8A97-8A8C-4B1B-BE23-321B83FC8843}" type="slidenum">
              <a:rPr lang="en-US" smtClean="0"/>
              <a:t>2</a:t>
            </a:fld>
            <a:endParaRPr lang="en-US"/>
          </a:p>
        </p:txBody>
      </p:sp>
      <p:sp>
        <p:nvSpPr>
          <p:cNvPr id="9" name="Footer Placeholder 4">
            <a:extLst>
              <a:ext uri="{FF2B5EF4-FFF2-40B4-BE49-F238E27FC236}">
                <a16:creationId xmlns:a16="http://schemas.microsoft.com/office/drawing/2014/main" id="{5499F536-F07F-465F-94E9-8E851EA3DC1B}"/>
              </a:ext>
            </a:extLst>
          </p:cNvPr>
          <p:cNvSpPr>
            <a:spLocks noGrp="1"/>
          </p:cNvSpPr>
          <p:nvPr>
            <p:ph type="ftr" sz="quarter" idx="11"/>
          </p:nvPr>
        </p:nvSpPr>
        <p:spPr>
          <a:xfrm>
            <a:off x="3052262" y="6227104"/>
            <a:ext cx="3298903" cy="365125"/>
          </a:xfrm>
        </p:spPr>
        <p:txBody>
          <a:bodyPr/>
          <a:lstStyle/>
          <a:p>
            <a:pPr algn="ctr"/>
            <a:r>
              <a:rPr lang="en-US" sz="1600" dirty="0">
                <a:latin typeface="DilleniaUPC" panose="02020603050405020304" pitchFamily="18" charset="-34"/>
                <a:cs typeface="DilleniaUPC" panose="02020603050405020304" pitchFamily="18" charset="-34"/>
              </a:rPr>
              <a:t>U.S. PATENTS 9344994 and 9779301</a:t>
            </a:r>
          </a:p>
        </p:txBody>
      </p:sp>
    </p:spTree>
    <p:extLst>
      <p:ext uri="{BB962C8B-B14F-4D97-AF65-F5344CB8AC3E}">
        <p14:creationId xmlns:p14="http://schemas.microsoft.com/office/powerpoint/2010/main" val="308099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SpyMeSatGov</a:t>
            </a:r>
            <a:br>
              <a:rPr lang="en-US" dirty="0"/>
            </a:br>
            <a:r>
              <a:rPr lang="en-US" sz="2400" dirty="0"/>
              <a:t>(custom solution for NGA)</a:t>
            </a:r>
          </a:p>
        </p:txBody>
      </p:sp>
      <p:sp>
        <p:nvSpPr>
          <p:cNvPr id="3" name="Content Placeholder 2"/>
          <p:cNvSpPr>
            <a:spLocks noGrp="1"/>
          </p:cNvSpPr>
          <p:nvPr>
            <p:ph idx="1"/>
          </p:nvPr>
        </p:nvSpPr>
        <p:spPr>
          <a:xfrm>
            <a:off x="914400" y="1951463"/>
            <a:ext cx="4181707" cy="4103014"/>
          </a:xfrm>
        </p:spPr>
        <p:txBody>
          <a:bodyPr>
            <a:normAutofit fontScale="92500" lnSpcReduction="20000"/>
          </a:bodyPr>
          <a:lstStyle/>
          <a:p>
            <a:r>
              <a:rPr lang="en-US" sz="2400" dirty="0"/>
              <a:t>Based heavily on the SpyMeSat consumer app</a:t>
            </a:r>
          </a:p>
          <a:p>
            <a:endParaRPr lang="en-US" sz="2400" dirty="0"/>
          </a:p>
          <a:p>
            <a:r>
              <a:rPr lang="en-US" sz="2400" dirty="0"/>
              <a:t>Available for download from NGA’s </a:t>
            </a:r>
            <a:r>
              <a:rPr lang="en-US" sz="2400" dirty="0" err="1"/>
              <a:t>Geoint</a:t>
            </a:r>
            <a:r>
              <a:rPr lang="en-US" sz="2400" dirty="0"/>
              <a:t> App Store</a:t>
            </a:r>
          </a:p>
          <a:p>
            <a:endParaRPr lang="en-US" sz="2400" dirty="0"/>
          </a:p>
          <a:p>
            <a:r>
              <a:rPr lang="en-US" sz="2400" dirty="0"/>
              <a:t>Tasking removed due to NGA legal concerns</a:t>
            </a:r>
          </a:p>
          <a:p>
            <a:endParaRPr lang="en-US" sz="2400" dirty="0"/>
          </a:p>
          <a:p>
            <a:r>
              <a:rPr lang="en-US" sz="2400" dirty="0"/>
              <a:t>Requires separate logins for access to the </a:t>
            </a:r>
            <a:r>
              <a:rPr lang="en-US" sz="2400" dirty="0" err="1"/>
              <a:t>Maxar</a:t>
            </a:r>
            <a:r>
              <a:rPr lang="en-US" sz="2400" dirty="0"/>
              <a:t> and Planet archives</a:t>
            </a:r>
          </a:p>
          <a:p>
            <a:endParaRPr lang="en-US" dirty="0"/>
          </a:p>
          <a:p>
            <a:endParaRPr lang="en-US" dirty="0"/>
          </a:p>
        </p:txBody>
      </p:sp>
      <p:sp>
        <p:nvSpPr>
          <p:cNvPr id="5" name="Slide Number Placeholder 4"/>
          <p:cNvSpPr>
            <a:spLocks noGrp="1"/>
          </p:cNvSpPr>
          <p:nvPr>
            <p:ph type="sldNum" sz="quarter" idx="12"/>
          </p:nvPr>
        </p:nvSpPr>
        <p:spPr/>
        <p:txBody>
          <a:bodyPr/>
          <a:lstStyle/>
          <a:p>
            <a:fld id="{A01E8A97-8A8C-4B1B-BE23-321B83FC8843}" type="slidenum">
              <a:rPr lang="en-US" smtClean="0"/>
              <a:t>20</a:t>
            </a:fld>
            <a:endParaRPr lang="en-US"/>
          </a:p>
        </p:txBody>
      </p:sp>
      <p:sp>
        <p:nvSpPr>
          <p:cNvPr id="4" name="Rectangle 3">
            <a:extLst>
              <a:ext uri="{FF2B5EF4-FFF2-40B4-BE49-F238E27FC236}">
                <a16:creationId xmlns:a16="http://schemas.microsoft.com/office/drawing/2014/main" id="{A9BFEA3E-B9A4-4132-82DD-AB9A51D881C3}"/>
              </a:ext>
            </a:extLst>
          </p:cNvPr>
          <p:cNvSpPr/>
          <p:nvPr/>
        </p:nvSpPr>
        <p:spPr>
          <a:xfrm>
            <a:off x="3256805" y="6345936"/>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7" name="Picture 2">
            <a:extLst>
              <a:ext uri="{FF2B5EF4-FFF2-40B4-BE49-F238E27FC236}">
                <a16:creationId xmlns:a16="http://schemas.microsoft.com/office/drawing/2014/main" id="{5E443BFE-8944-40FD-8CDE-9CE29E49B5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929781" y="865226"/>
            <a:ext cx="2501055"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752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normAutofit lnSpcReduction="10000"/>
          </a:bodyPr>
          <a:lstStyle/>
          <a:p>
            <a:r>
              <a:rPr lang="en-US" sz="2000" dirty="0"/>
              <a:t>Download the app from the </a:t>
            </a:r>
            <a:r>
              <a:rPr lang="en-US" sz="2000" dirty="0">
                <a:hlinkClick r:id="rId2"/>
              </a:rPr>
              <a:t>Apple App Store</a:t>
            </a:r>
            <a:r>
              <a:rPr lang="en-US" sz="2000" dirty="0"/>
              <a:t> or </a:t>
            </a:r>
            <a:r>
              <a:rPr lang="en-US" sz="2000" dirty="0">
                <a:hlinkClick r:id="rId3"/>
              </a:rPr>
              <a:t>Google Play</a:t>
            </a:r>
            <a:endParaRPr lang="en-US" sz="2000" dirty="0"/>
          </a:p>
          <a:p>
            <a:r>
              <a:rPr lang="en-US" sz="2000" dirty="0"/>
              <a:t>Visit the </a:t>
            </a:r>
            <a:r>
              <a:rPr lang="en-US" sz="2000" dirty="0" err="1"/>
              <a:t>SpyMeSat</a:t>
            </a:r>
            <a:r>
              <a:rPr lang="en-US" sz="2000" dirty="0"/>
              <a:t> website at </a:t>
            </a:r>
            <a:r>
              <a:rPr lang="en-US" sz="2000" dirty="0">
                <a:hlinkClick r:id="rId4"/>
              </a:rPr>
              <a:t>www.spymesat.com</a:t>
            </a:r>
            <a:endParaRPr lang="en-US" sz="2000" dirty="0"/>
          </a:p>
          <a:p>
            <a:r>
              <a:rPr lang="en-US" sz="2000" dirty="0"/>
              <a:t>Send app feedback or questions to </a:t>
            </a:r>
            <a:r>
              <a:rPr lang="en-US" sz="2000" dirty="0">
                <a:hlinkClick r:id="rId5"/>
              </a:rPr>
              <a:t>spymesat@orbitlogic.com</a:t>
            </a:r>
            <a:endParaRPr lang="en-US" sz="2000" dirty="0"/>
          </a:p>
          <a:p>
            <a:endParaRPr lang="en-US" sz="2000" dirty="0"/>
          </a:p>
          <a:p>
            <a:r>
              <a:rPr lang="en-US" sz="2000" dirty="0"/>
              <a:t>Visit the Orbit Logic website at </a:t>
            </a:r>
            <a:r>
              <a:rPr lang="en-US" sz="2000" dirty="0">
                <a:hlinkClick r:id="rId6"/>
              </a:rPr>
              <a:t>www.orbitlogic.com</a:t>
            </a:r>
            <a:endParaRPr lang="en-US" sz="2000" dirty="0"/>
          </a:p>
          <a:p>
            <a:r>
              <a:rPr lang="en-US" sz="2000" dirty="0"/>
              <a:t>Call or email Alex Herz at Orbit Logic</a:t>
            </a:r>
          </a:p>
          <a:p>
            <a:pPr lvl="1"/>
            <a:r>
              <a:rPr lang="en-US" sz="2000" dirty="0">
                <a:hlinkClick r:id="rId7"/>
              </a:rPr>
              <a:t>alex.herz@orbitlogic.com</a:t>
            </a:r>
            <a:endParaRPr lang="en-US" sz="2000" dirty="0"/>
          </a:p>
          <a:p>
            <a:pPr lvl="1"/>
            <a:r>
              <a:rPr lang="en-US" sz="2000" dirty="0"/>
              <a:t>301-982-6233</a:t>
            </a:r>
          </a:p>
          <a:p>
            <a:endParaRPr lang="en-US" sz="2000" dirty="0"/>
          </a:p>
          <a:p>
            <a:r>
              <a:rPr lang="en-US" sz="2000" dirty="0"/>
              <a:t>Visit us or send us snail mail </a:t>
            </a:r>
            <a:r>
              <a:rPr lang="en-US" sz="1600" dirty="0"/>
              <a:t>(please call or email to pre-arrange a visit)</a:t>
            </a:r>
          </a:p>
          <a:p>
            <a:pPr lvl="1"/>
            <a:r>
              <a:rPr lang="en-US" sz="1600" dirty="0"/>
              <a:t>Orbit Logic Incorporated</a:t>
            </a:r>
          </a:p>
          <a:p>
            <a:pPr lvl="1"/>
            <a:r>
              <a:rPr lang="en-US" sz="1600" dirty="0"/>
              <a:t>7852 Walker Drive, Suite 400</a:t>
            </a:r>
          </a:p>
          <a:p>
            <a:pPr lvl="1"/>
            <a:r>
              <a:rPr lang="en-US" sz="1600" dirty="0"/>
              <a:t>Greenbelt, MD  20770</a:t>
            </a:r>
          </a:p>
        </p:txBody>
      </p:sp>
      <p:sp>
        <p:nvSpPr>
          <p:cNvPr id="5" name="Slide Number Placeholder 4"/>
          <p:cNvSpPr>
            <a:spLocks noGrp="1"/>
          </p:cNvSpPr>
          <p:nvPr>
            <p:ph type="sldNum" sz="quarter" idx="12"/>
          </p:nvPr>
        </p:nvSpPr>
        <p:spPr/>
        <p:txBody>
          <a:bodyPr/>
          <a:lstStyle/>
          <a:p>
            <a:fld id="{A01E8A97-8A8C-4B1B-BE23-321B83FC8843}" type="slidenum">
              <a:rPr lang="en-US" smtClean="0"/>
              <a:t>21</a:t>
            </a:fld>
            <a:endParaRPr lang="en-US"/>
          </a:p>
        </p:txBody>
      </p:sp>
    </p:spTree>
    <p:extLst>
      <p:ext uri="{BB962C8B-B14F-4D97-AF65-F5344CB8AC3E}">
        <p14:creationId xmlns:p14="http://schemas.microsoft.com/office/powerpoint/2010/main" val="1688109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EB80-769C-4C60-BA1D-00375F04BA32}"/>
              </a:ext>
            </a:extLst>
          </p:cNvPr>
          <p:cNvSpPr>
            <a:spLocks noGrp="1"/>
          </p:cNvSpPr>
          <p:nvPr>
            <p:ph type="title"/>
          </p:nvPr>
        </p:nvSpPr>
        <p:spPr/>
        <p:txBody>
          <a:bodyPr/>
          <a:lstStyle/>
          <a:p>
            <a:r>
              <a:rPr lang="en-US" dirty="0"/>
              <a:t>New Vendor Onboarding</a:t>
            </a:r>
          </a:p>
        </p:txBody>
      </p:sp>
      <p:sp>
        <p:nvSpPr>
          <p:cNvPr id="3" name="Content Placeholder 2">
            <a:extLst>
              <a:ext uri="{FF2B5EF4-FFF2-40B4-BE49-F238E27FC236}">
                <a16:creationId xmlns:a16="http://schemas.microsoft.com/office/drawing/2014/main" id="{46A90476-127C-4E2F-AC85-6663E821D8EB}"/>
              </a:ext>
            </a:extLst>
          </p:cNvPr>
          <p:cNvSpPr>
            <a:spLocks noGrp="1"/>
          </p:cNvSpPr>
          <p:nvPr>
            <p:ph idx="1"/>
          </p:nvPr>
        </p:nvSpPr>
        <p:spPr>
          <a:xfrm>
            <a:off x="838200" y="1635569"/>
            <a:ext cx="7772400" cy="4572000"/>
          </a:xfrm>
        </p:spPr>
        <p:txBody>
          <a:bodyPr>
            <a:normAutofit fontScale="92500" lnSpcReduction="10000"/>
          </a:bodyPr>
          <a:lstStyle/>
          <a:p>
            <a:r>
              <a:rPr lang="en-US" dirty="0"/>
              <a:t>For imaging satellite operators who want to join the </a:t>
            </a:r>
            <a:r>
              <a:rPr lang="en-US" dirty="0" err="1"/>
              <a:t>SpyMeSat</a:t>
            </a:r>
            <a:r>
              <a:rPr lang="en-US" dirty="0"/>
              <a:t> marketplace . . . </a:t>
            </a:r>
          </a:p>
          <a:p>
            <a:endParaRPr lang="en-US" dirty="0"/>
          </a:p>
          <a:p>
            <a:pPr marL="912114" lvl="1" indent="-514350">
              <a:buFont typeface="+mj-lt"/>
              <a:buAutoNum type="arabicPeriod"/>
            </a:pPr>
            <a:r>
              <a:rPr lang="en-US" dirty="0"/>
              <a:t>Send standard Reseller Agreement and related product specifications, pricing and order form(s)</a:t>
            </a:r>
          </a:p>
          <a:p>
            <a:pPr marL="1168146" lvl="2" indent="-514350"/>
            <a:r>
              <a:rPr lang="en-US" sz="1800" dirty="0"/>
              <a:t>May require revisions for mobile app purchase workflow</a:t>
            </a:r>
          </a:p>
          <a:p>
            <a:pPr marL="912114" lvl="1" indent="-514350">
              <a:buFont typeface="+mj-lt"/>
              <a:buAutoNum type="arabicPeriod"/>
            </a:pPr>
            <a:r>
              <a:rPr lang="en-US" dirty="0"/>
              <a:t>Send archive imagery API information</a:t>
            </a:r>
          </a:p>
          <a:p>
            <a:pPr marL="1168146" lvl="2" indent="-514350"/>
            <a:r>
              <a:rPr lang="en-US" sz="1800" dirty="0"/>
              <a:t>Thumbnails</a:t>
            </a:r>
          </a:p>
          <a:p>
            <a:pPr marL="1168146" lvl="2" indent="-514350"/>
            <a:r>
              <a:rPr lang="en-US" sz="1800" dirty="0"/>
              <a:t>Full resolution imagery products</a:t>
            </a:r>
          </a:p>
          <a:p>
            <a:pPr marL="912114" lvl="1" indent="-514350">
              <a:buFont typeface="+mj-lt"/>
              <a:buAutoNum type="arabicPeriod"/>
            </a:pPr>
            <a:r>
              <a:rPr lang="en-US" dirty="0"/>
              <a:t>Provide Tasking Request API information</a:t>
            </a:r>
          </a:p>
          <a:p>
            <a:pPr marL="1168146" lvl="2" indent="-514350"/>
            <a:r>
              <a:rPr lang="en-US" sz="1800" dirty="0"/>
              <a:t>As an alternative, Orbit Logic can provide an email ICD for tasking </a:t>
            </a:r>
          </a:p>
          <a:p>
            <a:pPr marL="1168146" lvl="2" indent="-514350"/>
            <a:r>
              <a:rPr lang="en-US" sz="1800" dirty="0"/>
              <a:t>Tasking workflow: request, confirm, planned, acquired, delivered</a:t>
            </a:r>
          </a:p>
          <a:p>
            <a:pPr marL="1168146" lvl="2"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ECF45F45-AB01-408E-815F-9F495F24D23F}"/>
              </a:ext>
            </a:extLst>
          </p:cNvPr>
          <p:cNvSpPr>
            <a:spLocks noGrp="1"/>
          </p:cNvSpPr>
          <p:nvPr>
            <p:ph type="sldNum" sz="quarter" idx="12"/>
          </p:nvPr>
        </p:nvSpPr>
        <p:spPr/>
        <p:txBody>
          <a:bodyPr/>
          <a:lstStyle/>
          <a:p>
            <a:fld id="{A01E8A97-8A8C-4B1B-BE23-321B83FC8843}" type="slidenum">
              <a:rPr lang="en-US" smtClean="0"/>
              <a:t>22</a:t>
            </a:fld>
            <a:endParaRPr lang="en-US"/>
          </a:p>
        </p:txBody>
      </p:sp>
      <p:sp>
        <p:nvSpPr>
          <p:cNvPr id="6" name="Rectangle 5">
            <a:extLst>
              <a:ext uri="{FF2B5EF4-FFF2-40B4-BE49-F238E27FC236}">
                <a16:creationId xmlns:a16="http://schemas.microsoft.com/office/drawing/2014/main" id="{81664D61-C5F0-41B8-B174-FF59D60DA1C3}"/>
              </a:ext>
            </a:extLst>
          </p:cNvPr>
          <p:cNvSpPr/>
          <p:nvPr/>
        </p:nvSpPr>
        <p:spPr>
          <a:xfrm>
            <a:off x="3436914" y="6345936"/>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spTree>
    <p:extLst>
      <p:ext uri="{BB962C8B-B14F-4D97-AF65-F5344CB8AC3E}">
        <p14:creationId xmlns:p14="http://schemas.microsoft.com/office/powerpoint/2010/main" val="271386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51" y="233284"/>
            <a:ext cx="7772400" cy="914400"/>
          </a:xfrm>
        </p:spPr>
        <p:txBody>
          <a:bodyPr/>
          <a:lstStyle/>
          <a:p>
            <a:r>
              <a:rPr lang="en-US" dirty="0"/>
              <a:t>Security</a:t>
            </a:r>
          </a:p>
        </p:txBody>
      </p:sp>
      <p:sp>
        <p:nvSpPr>
          <p:cNvPr id="3" name="Content Placeholder 2"/>
          <p:cNvSpPr>
            <a:spLocks noGrp="1"/>
          </p:cNvSpPr>
          <p:nvPr>
            <p:ph idx="1"/>
          </p:nvPr>
        </p:nvSpPr>
        <p:spPr>
          <a:xfrm>
            <a:off x="914400" y="970156"/>
            <a:ext cx="7772400" cy="5776331"/>
          </a:xfrm>
        </p:spPr>
        <p:txBody>
          <a:bodyPr>
            <a:normAutofit fontScale="70000" lnSpcReduction="20000"/>
          </a:bodyPr>
          <a:lstStyle/>
          <a:p>
            <a:r>
              <a:rPr lang="en-US" dirty="0"/>
              <a:t>General</a:t>
            </a:r>
          </a:p>
          <a:p>
            <a:pPr lvl="1"/>
            <a:r>
              <a:rPr lang="en-US" dirty="0"/>
              <a:t>iTunes and Google Play not generally available in countries under U.S embargo or to people on Denied Parties list</a:t>
            </a:r>
          </a:p>
          <a:p>
            <a:r>
              <a:rPr lang="en-US" dirty="0"/>
              <a:t>Archive Image Purchase</a:t>
            </a:r>
          </a:p>
          <a:p>
            <a:pPr lvl="1"/>
            <a:r>
              <a:rPr lang="en-US" dirty="0"/>
              <a:t>Image purchase disabled if Location Services is off or not available to the SpyMeSat app</a:t>
            </a:r>
          </a:p>
          <a:p>
            <a:pPr lvl="1"/>
            <a:r>
              <a:rPr lang="en-US" dirty="0"/>
              <a:t>Image purchase disabled if current location is within an embargoed country</a:t>
            </a:r>
          </a:p>
          <a:p>
            <a:pPr lvl="1"/>
            <a:r>
              <a:rPr lang="en-US" dirty="0"/>
              <a:t>Embargoed country list changed monitored automatically and Orbit Logic personnel alerted of any changes (SpyMeSat server updated as needed)</a:t>
            </a:r>
          </a:p>
          <a:p>
            <a:r>
              <a:rPr lang="en-US" dirty="0"/>
              <a:t>New Tasking</a:t>
            </a:r>
          </a:p>
          <a:p>
            <a:pPr lvl="1"/>
            <a:r>
              <a:rPr lang="en-US" dirty="0"/>
              <a:t>Region constraints applied (can be satellite-specific)</a:t>
            </a:r>
          </a:p>
          <a:p>
            <a:pPr lvl="1"/>
            <a:r>
              <a:rPr lang="en-US" dirty="0"/>
              <a:t>Requires user registration including name, address, and country of citizenship</a:t>
            </a:r>
          </a:p>
          <a:p>
            <a:pPr lvl="1"/>
            <a:r>
              <a:rPr lang="en-US" dirty="0"/>
              <a:t>Requires payment method including verification of billing address</a:t>
            </a:r>
          </a:p>
          <a:p>
            <a:pPr lvl="1"/>
            <a:r>
              <a:rPr lang="en-US" dirty="0"/>
              <a:t>Denied parties check made at registration and at new tasking requests</a:t>
            </a:r>
          </a:p>
          <a:p>
            <a:pPr lvl="1"/>
            <a:r>
              <a:rPr lang="en-US" dirty="0"/>
              <a:t>Denied parties list updated automatically through daily SpyMeSat server interaction with Treasury and State Department websites</a:t>
            </a:r>
          </a:p>
          <a:p>
            <a:pPr lvl="2"/>
            <a:r>
              <a:rPr lang="en-US" sz="2000" dirty="0"/>
              <a:t>Orbit Logic personnel notified of any attempts by denied parties to initiate new tasking</a:t>
            </a:r>
          </a:p>
          <a:p>
            <a:pPr lvl="2"/>
            <a:r>
              <a:rPr lang="en-US" sz="2000" dirty="0"/>
              <a:t>Denied party user receives generic-looking “server error” at purchase attempt</a:t>
            </a:r>
          </a:p>
          <a:p>
            <a:endParaRPr lang="en-US" dirty="0"/>
          </a:p>
        </p:txBody>
      </p:sp>
      <p:sp>
        <p:nvSpPr>
          <p:cNvPr id="5" name="Slide Number Placeholder 4"/>
          <p:cNvSpPr>
            <a:spLocks noGrp="1"/>
          </p:cNvSpPr>
          <p:nvPr>
            <p:ph type="sldNum" sz="quarter" idx="12"/>
          </p:nvPr>
        </p:nvSpPr>
        <p:spPr/>
        <p:txBody>
          <a:bodyPr/>
          <a:lstStyle/>
          <a:p>
            <a:fld id="{A01E8A97-8A8C-4B1B-BE23-321B83FC8843}" type="slidenum">
              <a:rPr lang="en-US" smtClean="0"/>
              <a:t>23</a:t>
            </a:fld>
            <a:endParaRPr lang="en-US"/>
          </a:p>
        </p:txBody>
      </p:sp>
      <p:sp>
        <p:nvSpPr>
          <p:cNvPr id="4" name="Rectangle 3">
            <a:extLst>
              <a:ext uri="{FF2B5EF4-FFF2-40B4-BE49-F238E27FC236}">
                <a16:creationId xmlns:a16="http://schemas.microsoft.com/office/drawing/2014/main" id="{8964F2A4-13E4-4F24-8F25-9E236AFB798E}"/>
              </a:ext>
            </a:extLst>
          </p:cNvPr>
          <p:cNvSpPr/>
          <p:nvPr/>
        </p:nvSpPr>
        <p:spPr>
          <a:xfrm>
            <a:off x="3665514" y="6455439"/>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spTree>
    <p:extLst>
      <p:ext uri="{BB962C8B-B14F-4D97-AF65-F5344CB8AC3E}">
        <p14:creationId xmlns:p14="http://schemas.microsoft.com/office/powerpoint/2010/main" val="68816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Pass Details</a:t>
            </a:r>
          </a:p>
        </p:txBody>
      </p:sp>
      <p:sp>
        <p:nvSpPr>
          <p:cNvPr id="6" name="Text Placeholder 5"/>
          <p:cNvSpPr>
            <a:spLocks noGrp="1"/>
          </p:cNvSpPr>
          <p:nvPr>
            <p:ph type="body" idx="2"/>
          </p:nvPr>
        </p:nvSpPr>
        <p:spPr>
          <a:xfrm>
            <a:off x="914400" y="1752600"/>
            <a:ext cx="4114800" cy="4572000"/>
          </a:xfrm>
        </p:spPr>
        <p:txBody>
          <a:bodyPr/>
          <a:lstStyle/>
          <a:p>
            <a:r>
              <a:rPr lang="en-US" dirty="0"/>
              <a:t>Select a pass from the list on the main page and the Pass Details page comes up</a:t>
            </a:r>
          </a:p>
          <a:p>
            <a:endParaRPr lang="en-US" dirty="0"/>
          </a:p>
          <a:p>
            <a:r>
              <a:rPr lang="en-US" dirty="0"/>
              <a:t>Pass Details provides additional information about a specific upcoming imaging opportunity including start and end times to 1 second fidelity, and starting, ending, and best imaging resolution</a:t>
            </a:r>
          </a:p>
          <a:p>
            <a:endParaRPr lang="en-US" dirty="0"/>
          </a:p>
          <a:p>
            <a:r>
              <a:rPr lang="en-US" dirty="0"/>
              <a:t>A link is also provided to find out more about the satellite</a:t>
            </a:r>
          </a:p>
        </p:txBody>
      </p:sp>
      <p:sp>
        <p:nvSpPr>
          <p:cNvPr id="3" name="Slide Number Placeholder 2"/>
          <p:cNvSpPr>
            <a:spLocks noGrp="1"/>
          </p:cNvSpPr>
          <p:nvPr>
            <p:ph type="sldNum" sz="quarter" idx="12"/>
          </p:nvPr>
        </p:nvSpPr>
        <p:spPr/>
        <p:txBody>
          <a:bodyPr/>
          <a:lstStyle/>
          <a:p>
            <a:fld id="{A01E8A97-8A8C-4B1B-BE23-321B83FC8843}" type="slidenum">
              <a:rPr lang="en-US" smtClean="0"/>
              <a:t>3</a:t>
            </a:fld>
            <a:endParaRPr lang="en-US"/>
          </a:p>
        </p:txBody>
      </p:sp>
      <p:sp>
        <p:nvSpPr>
          <p:cNvPr id="9" name="Footer Placeholder 4">
            <a:extLst>
              <a:ext uri="{FF2B5EF4-FFF2-40B4-BE49-F238E27FC236}">
                <a16:creationId xmlns:a16="http://schemas.microsoft.com/office/drawing/2014/main" id="{06120E13-5EC6-482F-810E-EFB5D9652AD6}"/>
              </a:ext>
            </a:extLst>
          </p:cNvPr>
          <p:cNvSpPr>
            <a:spLocks noGrp="1"/>
          </p:cNvSpPr>
          <p:nvPr>
            <p:ph type="ftr" sz="quarter" idx="11"/>
          </p:nvPr>
        </p:nvSpPr>
        <p:spPr>
          <a:xfrm>
            <a:off x="2547928" y="6217878"/>
            <a:ext cx="3298903" cy="365125"/>
          </a:xfrm>
        </p:spPr>
        <p:txBody>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8" name="Picture 2">
            <a:extLst>
              <a:ext uri="{FF2B5EF4-FFF2-40B4-BE49-F238E27FC236}">
                <a16:creationId xmlns:a16="http://schemas.microsoft.com/office/drawing/2014/main" id="{1101EACD-2004-4F62-B27F-2BC40A54E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02417" y="865226"/>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31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Satellite Information Pages</a:t>
            </a:r>
          </a:p>
        </p:txBody>
      </p:sp>
      <p:sp>
        <p:nvSpPr>
          <p:cNvPr id="6" name="Text Placeholder 5"/>
          <p:cNvSpPr>
            <a:spLocks noGrp="1"/>
          </p:cNvSpPr>
          <p:nvPr>
            <p:ph type="body" idx="2"/>
          </p:nvPr>
        </p:nvSpPr>
        <p:spPr>
          <a:xfrm>
            <a:off x="914400" y="1752600"/>
            <a:ext cx="4114800" cy="4572000"/>
          </a:xfrm>
        </p:spPr>
        <p:txBody>
          <a:bodyPr/>
          <a:lstStyle/>
          <a:p>
            <a:endParaRPr lang="en-US" dirty="0"/>
          </a:p>
          <a:p>
            <a:endParaRPr lang="en-US" dirty="0"/>
          </a:p>
          <a:p>
            <a:r>
              <a:rPr lang="en-US" dirty="0"/>
              <a:t>A separate page is provided for each satellite that includes a photo or artwork of the satellite and some background on its capabilities and operation</a:t>
            </a:r>
          </a:p>
          <a:p>
            <a:endParaRPr lang="en-US" dirty="0"/>
          </a:p>
          <a:p>
            <a:r>
              <a:rPr lang="en-US" dirty="0"/>
              <a:t>The Satellite Information page is reached from any pass details page or from the Settings satellite page</a:t>
            </a:r>
          </a:p>
        </p:txBody>
      </p:sp>
      <p:sp>
        <p:nvSpPr>
          <p:cNvPr id="3" name="Slide Number Placeholder 2"/>
          <p:cNvSpPr>
            <a:spLocks noGrp="1"/>
          </p:cNvSpPr>
          <p:nvPr>
            <p:ph type="sldNum" sz="quarter" idx="12"/>
          </p:nvPr>
        </p:nvSpPr>
        <p:spPr/>
        <p:txBody>
          <a:bodyPr/>
          <a:lstStyle/>
          <a:p>
            <a:fld id="{A01E8A97-8A8C-4B1B-BE23-321B83FC8843}" type="slidenum">
              <a:rPr lang="en-US" smtClean="0"/>
              <a:t>4</a:t>
            </a:fld>
            <a:endParaRPr lang="en-US"/>
          </a:p>
        </p:txBody>
      </p:sp>
      <p:sp>
        <p:nvSpPr>
          <p:cNvPr id="8" name="Footer Placeholder 4">
            <a:extLst>
              <a:ext uri="{FF2B5EF4-FFF2-40B4-BE49-F238E27FC236}">
                <a16:creationId xmlns:a16="http://schemas.microsoft.com/office/drawing/2014/main" id="{E27F216F-C71C-4CCB-A68D-0BAF2099894E}"/>
              </a:ext>
            </a:extLst>
          </p:cNvPr>
          <p:cNvSpPr>
            <a:spLocks noGrp="1"/>
          </p:cNvSpPr>
          <p:nvPr>
            <p:ph type="ftr" sz="quarter" idx="11"/>
          </p:nvPr>
        </p:nvSpPr>
        <p:spPr>
          <a:xfrm>
            <a:off x="2166142" y="6234112"/>
            <a:ext cx="3298903" cy="365125"/>
          </a:xfrm>
        </p:spPr>
        <p:txBody>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7" name="Picture 2">
            <a:extLst>
              <a:ext uri="{FF2B5EF4-FFF2-40B4-BE49-F238E27FC236}">
                <a16:creationId xmlns:a16="http://schemas.microsoft.com/office/drawing/2014/main" id="{D59F0E74-94E9-4D76-A149-56C6453F2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054817" y="1435100"/>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31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Settings </a:t>
            </a:r>
          </a:p>
        </p:txBody>
      </p:sp>
      <p:sp>
        <p:nvSpPr>
          <p:cNvPr id="6" name="Text Placeholder 5"/>
          <p:cNvSpPr>
            <a:spLocks noGrp="1"/>
          </p:cNvSpPr>
          <p:nvPr>
            <p:ph type="body" idx="2"/>
          </p:nvPr>
        </p:nvSpPr>
        <p:spPr>
          <a:xfrm>
            <a:off x="914400" y="1752600"/>
            <a:ext cx="4267200" cy="4572000"/>
          </a:xfrm>
        </p:spPr>
        <p:txBody>
          <a:bodyPr/>
          <a:lstStyle/>
          <a:p>
            <a:endParaRPr lang="en-US" dirty="0"/>
          </a:p>
          <a:p>
            <a:r>
              <a:rPr lang="en-US" dirty="0"/>
              <a:t>This app page is reached by selecting the configuration icon in the lower right of the main page</a:t>
            </a:r>
          </a:p>
          <a:p>
            <a:endParaRPr lang="en-US" dirty="0"/>
          </a:p>
          <a:p>
            <a:r>
              <a:rPr lang="en-US" dirty="0"/>
              <a:t>The user can set a variety of preferences:</a:t>
            </a:r>
          </a:p>
          <a:p>
            <a:pPr marL="340614" indent="-285750">
              <a:buFont typeface="Arial" pitchFamily="34" charset="0"/>
              <a:buChar char="•"/>
            </a:pPr>
            <a:r>
              <a:rPr lang="en-US" dirty="0"/>
              <a:t>Enable/Disable specific satellites</a:t>
            </a:r>
          </a:p>
          <a:p>
            <a:pPr marL="340614" indent="-285750">
              <a:buFont typeface="Arial" pitchFamily="34" charset="0"/>
              <a:buChar char="•"/>
            </a:pPr>
            <a:r>
              <a:rPr lang="en-US" dirty="0"/>
              <a:t>Set the resolution limit for notifications</a:t>
            </a:r>
          </a:p>
          <a:p>
            <a:pPr marL="340614" indent="-285750">
              <a:buFont typeface="Arial" pitchFamily="34" charset="0"/>
              <a:buChar char="•"/>
            </a:pPr>
            <a:r>
              <a:rPr lang="en-US" dirty="0"/>
              <a:t>Select and set notification options</a:t>
            </a:r>
          </a:p>
          <a:p>
            <a:pPr marL="340614" indent="-285750">
              <a:buFont typeface="Arial" pitchFamily="34" charset="0"/>
              <a:buChar char="•"/>
            </a:pPr>
            <a:r>
              <a:rPr lang="en-US" dirty="0"/>
              <a:t>Select period of time for computations</a:t>
            </a:r>
          </a:p>
          <a:p>
            <a:pPr marL="340614" indent="-285750">
              <a:buFont typeface="Arial" pitchFamily="34" charset="0"/>
              <a:buChar char="•"/>
            </a:pPr>
            <a:r>
              <a:rPr lang="en-US" dirty="0"/>
              <a:t>SpyMeSat imagery server login</a:t>
            </a:r>
          </a:p>
        </p:txBody>
      </p:sp>
      <p:sp>
        <p:nvSpPr>
          <p:cNvPr id="3" name="Slide Number Placeholder 2"/>
          <p:cNvSpPr>
            <a:spLocks noGrp="1"/>
          </p:cNvSpPr>
          <p:nvPr>
            <p:ph type="sldNum" sz="quarter" idx="12"/>
          </p:nvPr>
        </p:nvSpPr>
        <p:spPr/>
        <p:txBody>
          <a:bodyPr/>
          <a:lstStyle/>
          <a:p>
            <a:fld id="{A01E8A97-8A8C-4B1B-BE23-321B83FC8843}" type="slidenum">
              <a:rPr lang="en-US" smtClean="0"/>
              <a:t>5</a:t>
            </a:fld>
            <a:endParaRPr lang="en-US"/>
          </a:p>
        </p:txBody>
      </p:sp>
      <p:sp>
        <p:nvSpPr>
          <p:cNvPr id="8" name="Footer Placeholder 4">
            <a:extLst>
              <a:ext uri="{FF2B5EF4-FFF2-40B4-BE49-F238E27FC236}">
                <a16:creationId xmlns:a16="http://schemas.microsoft.com/office/drawing/2014/main" id="{36C53865-EBC0-4002-9F21-4BB41EDBE6A1}"/>
              </a:ext>
            </a:extLst>
          </p:cNvPr>
          <p:cNvSpPr>
            <a:spLocks noGrp="1"/>
          </p:cNvSpPr>
          <p:nvPr>
            <p:ph type="ftr" sz="quarter" idx="11"/>
          </p:nvPr>
        </p:nvSpPr>
        <p:spPr>
          <a:xfrm>
            <a:off x="2166142" y="6234112"/>
            <a:ext cx="3298903" cy="365125"/>
          </a:xfrm>
        </p:spPr>
        <p:txBody>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9" name="Picture 2">
            <a:extLst>
              <a:ext uri="{FF2B5EF4-FFF2-40B4-BE49-F238E27FC236}">
                <a16:creationId xmlns:a16="http://schemas.microsoft.com/office/drawing/2014/main" id="{BA7C655E-1FF2-425B-8A02-77C5FC702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02417" y="865226"/>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31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 Available </a:t>
            </a:r>
            <a:br>
              <a:rPr lang="en-US" dirty="0"/>
            </a:br>
            <a:r>
              <a:rPr lang="en-US" dirty="0"/>
              <a:t>Satellite Imagery</a:t>
            </a:r>
          </a:p>
        </p:txBody>
      </p:sp>
      <p:sp>
        <p:nvSpPr>
          <p:cNvPr id="3" name="Text Placeholder 2"/>
          <p:cNvSpPr>
            <a:spLocks noGrp="1"/>
          </p:cNvSpPr>
          <p:nvPr>
            <p:ph type="body" idx="2"/>
          </p:nvPr>
        </p:nvSpPr>
        <p:spPr>
          <a:xfrm>
            <a:off x="676274" y="1797013"/>
            <a:ext cx="4749229" cy="4746661"/>
          </a:xfrm>
        </p:spPr>
        <p:txBody>
          <a:bodyPr>
            <a:normAutofit/>
          </a:bodyPr>
          <a:lstStyle/>
          <a:p>
            <a:r>
              <a:rPr lang="en-US" dirty="0"/>
              <a:t>From the main SpyMeSat Imagery page, the user can thumbnails of available satellite images for the current  specified SpyMeSat location</a:t>
            </a:r>
          </a:p>
          <a:p>
            <a:endParaRPr lang="en-US" sz="1200" dirty="0"/>
          </a:p>
          <a:p>
            <a:r>
              <a:rPr lang="en-US" dirty="0"/>
              <a:t>Images are identified by the date collected and ordered by date for easy searching</a:t>
            </a:r>
          </a:p>
          <a:p>
            <a:endParaRPr lang="en-US" dirty="0"/>
          </a:p>
          <a:p>
            <a:r>
              <a:rPr lang="en-US" dirty="0"/>
              <a:t>From this page the user selects an available image to preview  . . . or chooses New Tasking</a:t>
            </a:r>
          </a:p>
          <a:p>
            <a:endParaRPr lang="en-US" dirty="0"/>
          </a:p>
          <a:p>
            <a:endParaRPr lang="en-US" dirty="0"/>
          </a:p>
        </p:txBody>
      </p:sp>
      <p:sp>
        <p:nvSpPr>
          <p:cNvPr id="5" name="Slide Number Placeholder 4"/>
          <p:cNvSpPr>
            <a:spLocks noGrp="1"/>
          </p:cNvSpPr>
          <p:nvPr>
            <p:ph type="sldNum" sz="quarter" idx="12"/>
          </p:nvPr>
        </p:nvSpPr>
        <p:spPr/>
        <p:txBody>
          <a:bodyPr/>
          <a:lstStyle/>
          <a:p>
            <a:fld id="{A01E8A97-8A8C-4B1B-BE23-321B83FC8843}" type="slidenum">
              <a:rPr lang="en-US" smtClean="0"/>
              <a:t>6</a:t>
            </a:fld>
            <a:endParaRPr lang="en-US"/>
          </a:p>
        </p:txBody>
      </p:sp>
      <p:sp>
        <p:nvSpPr>
          <p:cNvPr id="8" name="Footer Placeholder 4">
            <a:extLst>
              <a:ext uri="{FF2B5EF4-FFF2-40B4-BE49-F238E27FC236}">
                <a16:creationId xmlns:a16="http://schemas.microsoft.com/office/drawing/2014/main" id="{3FE7EED6-2C1F-40E4-ABC3-37B6C57C3E06}"/>
              </a:ext>
            </a:extLst>
          </p:cNvPr>
          <p:cNvSpPr>
            <a:spLocks noGrp="1"/>
          </p:cNvSpPr>
          <p:nvPr>
            <p:ph type="ftr" sz="quarter" idx="11"/>
          </p:nvPr>
        </p:nvSpPr>
        <p:spPr>
          <a:xfrm>
            <a:off x="2166142" y="6234112"/>
            <a:ext cx="3298903" cy="365125"/>
          </a:xfrm>
        </p:spPr>
        <p:txBody>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10" name="Picture 2">
            <a:extLst>
              <a:ext uri="{FF2B5EF4-FFF2-40B4-BE49-F238E27FC236}">
                <a16:creationId xmlns:a16="http://schemas.microsoft.com/office/drawing/2014/main" id="{6B5D0434-5E03-422F-B0A7-7A5552F4B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02417" y="865226"/>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3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Download Satellite Images</a:t>
            </a:r>
          </a:p>
        </p:txBody>
      </p:sp>
      <p:sp>
        <p:nvSpPr>
          <p:cNvPr id="6" name="Text Placeholder 5"/>
          <p:cNvSpPr>
            <a:spLocks noGrp="1"/>
          </p:cNvSpPr>
          <p:nvPr>
            <p:ph type="body" idx="2"/>
          </p:nvPr>
        </p:nvSpPr>
        <p:spPr>
          <a:xfrm>
            <a:off x="945222" y="1557391"/>
            <a:ext cx="4114800" cy="4800988"/>
          </a:xfrm>
        </p:spPr>
        <p:txBody>
          <a:bodyPr>
            <a:normAutofit fontScale="85000" lnSpcReduction="10000"/>
          </a:bodyPr>
          <a:lstStyle/>
          <a:p>
            <a:r>
              <a:rPr lang="en-US" dirty="0"/>
              <a:t>The most recent and highest resolution commercial satellite imagery in the world is available for purchase through the SpyMeSat app</a:t>
            </a:r>
          </a:p>
          <a:p>
            <a:endParaRPr lang="en-US" dirty="0"/>
          </a:p>
          <a:p>
            <a:r>
              <a:rPr lang="en-US" dirty="0"/>
              <a:t>Preview a low resolution version of the available satellite images of your current location or any location you specify, select the desired image size, and click to purchase . . . As easy as buying a song!</a:t>
            </a:r>
          </a:p>
          <a:p>
            <a:endParaRPr lang="en-US" dirty="0"/>
          </a:p>
          <a:p>
            <a:r>
              <a:rPr lang="en-US" dirty="0"/>
              <a:t>Images come from the </a:t>
            </a:r>
            <a:r>
              <a:rPr lang="en-US" dirty="0" err="1"/>
              <a:t>DigitalGlobe</a:t>
            </a:r>
            <a:r>
              <a:rPr lang="en-US" dirty="0"/>
              <a:t> and Planet satellite imagery archives and are available on demand.  Your purchased images are available in JPEG format on your smartphone within seconds, and also available for download in GEOTIFF format.</a:t>
            </a:r>
          </a:p>
          <a:p>
            <a:endParaRPr lang="en-US" dirty="0"/>
          </a:p>
          <a:p>
            <a:r>
              <a:rPr lang="en-US" dirty="0"/>
              <a:t>SpyMeSat is the first mobile app to offer on-demand download of high resolution satellite images</a:t>
            </a:r>
          </a:p>
        </p:txBody>
      </p:sp>
      <p:sp>
        <p:nvSpPr>
          <p:cNvPr id="3" name="Slide Number Placeholder 2"/>
          <p:cNvSpPr>
            <a:spLocks noGrp="1"/>
          </p:cNvSpPr>
          <p:nvPr>
            <p:ph type="sldNum" sz="quarter" idx="12"/>
          </p:nvPr>
        </p:nvSpPr>
        <p:spPr/>
        <p:txBody>
          <a:bodyPr/>
          <a:lstStyle/>
          <a:p>
            <a:fld id="{A01E8A97-8A8C-4B1B-BE23-321B83FC8843}" type="slidenum">
              <a:rPr lang="en-US" smtClean="0"/>
              <a:t>7</a:t>
            </a:fld>
            <a:endParaRPr lang="en-US"/>
          </a:p>
        </p:txBody>
      </p:sp>
      <p:sp>
        <p:nvSpPr>
          <p:cNvPr id="2" name="Rectangle 1">
            <a:extLst>
              <a:ext uri="{FF2B5EF4-FFF2-40B4-BE49-F238E27FC236}">
                <a16:creationId xmlns:a16="http://schemas.microsoft.com/office/drawing/2014/main" id="{78587B77-6DA4-4ACA-BF18-E3BEDE7F138E}"/>
              </a:ext>
            </a:extLst>
          </p:cNvPr>
          <p:cNvSpPr/>
          <p:nvPr/>
        </p:nvSpPr>
        <p:spPr>
          <a:xfrm>
            <a:off x="3136473" y="6358379"/>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7" name="Picture 2">
            <a:extLst>
              <a:ext uri="{FF2B5EF4-FFF2-40B4-BE49-F238E27FC236}">
                <a16:creationId xmlns:a16="http://schemas.microsoft.com/office/drawing/2014/main" id="{06DA0D26-7EF7-4565-9A15-CF4BDCC2A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054817" y="1435100"/>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1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97" y="284201"/>
            <a:ext cx="8229600" cy="1162050"/>
          </a:xfrm>
        </p:spPr>
        <p:txBody>
          <a:bodyPr/>
          <a:lstStyle/>
          <a:p>
            <a:r>
              <a:rPr lang="en-US" dirty="0"/>
              <a:t>New Tasking</a:t>
            </a:r>
            <a:br>
              <a:rPr lang="en-US" dirty="0"/>
            </a:br>
            <a:r>
              <a:rPr lang="en-US" sz="2400" dirty="0"/>
              <a:t>(Choose a Satellite)</a:t>
            </a:r>
          </a:p>
        </p:txBody>
      </p:sp>
      <p:sp>
        <p:nvSpPr>
          <p:cNvPr id="3" name="Text Placeholder 2"/>
          <p:cNvSpPr>
            <a:spLocks noGrp="1"/>
          </p:cNvSpPr>
          <p:nvPr>
            <p:ph type="body" idx="2"/>
          </p:nvPr>
        </p:nvSpPr>
        <p:spPr>
          <a:xfrm>
            <a:off x="685800" y="1435099"/>
            <a:ext cx="3886200" cy="4753827"/>
          </a:xfrm>
        </p:spPr>
        <p:txBody>
          <a:bodyPr>
            <a:normAutofit fontScale="92500" lnSpcReduction="10000"/>
          </a:bodyPr>
          <a:lstStyle/>
          <a:p>
            <a:endParaRPr lang="en-US" dirty="0"/>
          </a:p>
          <a:p>
            <a:r>
              <a:rPr lang="en-US" dirty="0"/>
              <a:t>SpyMeSat users may request a new image be taken by a satellite .  In the industry this is known as “New Tasking”</a:t>
            </a:r>
          </a:p>
          <a:p>
            <a:endParaRPr lang="en-US" dirty="0"/>
          </a:p>
          <a:p>
            <a:r>
              <a:rPr lang="en-US" dirty="0"/>
              <a:t>New Tasking has never before been available to the public through a mobile app</a:t>
            </a:r>
          </a:p>
          <a:p>
            <a:endParaRPr lang="en-US" dirty="0"/>
          </a:p>
          <a:p>
            <a:r>
              <a:rPr lang="en-US" dirty="0"/>
              <a:t>The first step for New Tasking is to select a satellite for tasking</a:t>
            </a:r>
          </a:p>
          <a:p>
            <a:endParaRPr lang="en-US" dirty="0"/>
          </a:p>
          <a:p>
            <a:r>
              <a:rPr lang="en-US" dirty="0"/>
              <a:t>Resolution, color, image size options, and pricing are summarized here for each satellite to help the user make a selection</a:t>
            </a:r>
          </a:p>
          <a:p>
            <a:endParaRPr lang="en-US" dirty="0"/>
          </a:p>
          <a:p>
            <a:endParaRPr lang="en-US" dirty="0"/>
          </a:p>
        </p:txBody>
      </p:sp>
      <p:sp>
        <p:nvSpPr>
          <p:cNvPr id="6" name="Slide Number Placeholder 5"/>
          <p:cNvSpPr>
            <a:spLocks noGrp="1"/>
          </p:cNvSpPr>
          <p:nvPr>
            <p:ph type="sldNum" sz="quarter" idx="12"/>
          </p:nvPr>
        </p:nvSpPr>
        <p:spPr/>
        <p:txBody>
          <a:bodyPr/>
          <a:lstStyle/>
          <a:p>
            <a:fld id="{A01E8A97-8A8C-4B1B-BE23-321B83FC8843}" type="slidenum">
              <a:rPr lang="en-US" smtClean="0"/>
              <a:t>8</a:t>
            </a:fld>
            <a:endParaRPr lang="en-US"/>
          </a:p>
        </p:txBody>
      </p:sp>
      <p:sp>
        <p:nvSpPr>
          <p:cNvPr id="9" name="Footer Placeholder 4">
            <a:extLst>
              <a:ext uri="{FF2B5EF4-FFF2-40B4-BE49-F238E27FC236}">
                <a16:creationId xmlns:a16="http://schemas.microsoft.com/office/drawing/2014/main" id="{70C5694D-B2ED-4C80-8C98-7D30ACC15802}"/>
              </a:ext>
            </a:extLst>
          </p:cNvPr>
          <p:cNvSpPr>
            <a:spLocks noGrp="1"/>
          </p:cNvSpPr>
          <p:nvPr>
            <p:ph type="ftr" sz="quarter" idx="11"/>
          </p:nvPr>
        </p:nvSpPr>
        <p:spPr>
          <a:xfrm>
            <a:off x="2166142" y="6234112"/>
            <a:ext cx="3298903" cy="365125"/>
          </a:xfrm>
        </p:spPr>
        <p:txBody>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8" name="Picture 2">
            <a:extLst>
              <a:ext uri="{FF2B5EF4-FFF2-40B4-BE49-F238E27FC236}">
                <a16:creationId xmlns:a16="http://schemas.microsoft.com/office/drawing/2014/main" id="{BE2EEBDD-EBED-4911-AF0A-4C6E9E503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02417" y="865226"/>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1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Tasking</a:t>
            </a:r>
          </a:p>
        </p:txBody>
      </p:sp>
      <p:sp>
        <p:nvSpPr>
          <p:cNvPr id="3" name="Text Placeholder 2"/>
          <p:cNvSpPr>
            <a:spLocks noGrp="1"/>
          </p:cNvSpPr>
          <p:nvPr>
            <p:ph type="body" idx="2"/>
          </p:nvPr>
        </p:nvSpPr>
        <p:spPr>
          <a:xfrm>
            <a:off x="695324" y="1416050"/>
            <a:ext cx="4743451" cy="4784028"/>
          </a:xfrm>
        </p:spPr>
        <p:txBody>
          <a:bodyPr>
            <a:normAutofit fontScale="85000" lnSpcReduction="20000"/>
          </a:bodyPr>
          <a:lstStyle/>
          <a:p>
            <a:r>
              <a:rPr lang="en-US" dirty="0"/>
              <a:t>User selects the start and end dates for tasking (minimum day range applies for some satellites), and the size option, adds a note (optional), and hits Order Image.  </a:t>
            </a:r>
          </a:p>
          <a:p>
            <a:endParaRPr lang="en-US" dirty="0"/>
          </a:p>
          <a:p>
            <a:r>
              <a:rPr lang="en-US" dirty="0"/>
              <a:t>Pricing ranges from $250-$5940 USD, depending on the satellite selected, and the size of the image requested.  </a:t>
            </a:r>
          </a:p>
          <a:p>
            <a:endParaRPr lang="en-US" dirty="0"/>
          </a:p>
          <a:p>
            <a:r>
              <a:rPr lang="en-US" dirty="0"/>
              <a:t>Payments are made via Apple Pay or credit card</a:t>
            </a:r>
          </a:p>
          <a:p>
            <a:endParaRPr lang="en-US" dirty="0"/>
          </a:p>
          <a:p>
            <a:r>
              <a:rPr lang="en-US" dirty="0"/>
              <a:t>EULA is available from this order page (and from the archive image purchase page as well)</a:t>
            </a:r>
          </a:p>
          <a:p>
            <a:endParaRPr lang="en-US" dirty="0"/>
          </a:p>
          <a:p>
            <a:r>
              <a:rPr lang="en-US" dirty="0"/>
              <a:t>Images are collected by the EROS-B, </a:t>
            </a:r>
            <a:r>
              <a:rPr lang="en-US" dirty="0" err="1"/>
              <a:t>TripleSat</a:t>
            </a:r>
            <a:r>
              <a:rPr lang="en-US" dirty="0"/>
              <a:t>, </a:t>
            </a:r>
            <a:r>
              <a:rPr lang="en-US" dirty="0" err="1"/>
              <a:t>Maxar</a:t>
            </a:r>
            <a:r>
              <a:rPr lang="en-US" dirty="0"/>
              <a:t>, Planet, or KOMPSAT satellites:</a:t>
            </a:r>
          </a:p>
          <a:p>
            <a:pPr marL="340614" indent="-285750">
              <a:buFont typeface="Arial" panose="020B0604020202020204" pitchFamily="34" charset="0"/>
              <a:buChar char="•"/>
            </a:pPr>
            <a:r>
              <a:rPr lang="en-US" dirty="0"/>
              <a:t>40cm to 1m resolution</a:t>
            </a:r>
          </a:p>
          <a:p>
            <a:pPr marL="340614" indent="-285750">
              <a:buFont typeface="Arial" panose="020B0604020202020204" pitchFamily="34" charset="0"/>
              <a:buChar char="•"/>
            </a:pPr>
            <a:r>
              <a:rPr lang="en-US" dirty="0"/>
              <a:t>Color or Black &amp; White or RADAR</a:t>
            </a:r>
          </a:p>
          <a:p>
            <a:pPr marL="340614" indent="-285750">
              <a:buFont typeface="Arial" panose="020B0604020202020204" pitchFamily="34" charset="0"/>
              <a:buChar char="•"/>
            </a:pPr>
            <a:r>
              <a:rPr lang="en-US" dirty="0"/>
              <a:t>JPEG image delivered for mobile app</a:t>
            </a:r>
          </a:p>
          <a:p>
            <a:pPr marL="340614" indent="-285750">
              <a:buFont typeface="Arial" panose="020B0604020202020204" pitchFamily="34" charset="0"/>
              <a:buChar char="•"/>
            </a:pPr>
            <a:r>
              <a:rPr lang="en-US" dirty="0"/>
              <a:t>Link provided via email to download GEOTIFF image</a:t>
            </a:r>
          </a:p>
          <a:p>
            <a:pPr marL="340614" indent="-285750">
              <a:buFont typeface="Arial" panose="020B0604020202020204" pitchFamily="34" charset="0"/>
              <a:buChar char="•"/>
            </a:pPr>
            <a:endParaRPr lang="en-US" dirty="0"/>
          </a:p>
          <a:p>
            <a:endParaRPr lang="en-US" dirty="0"/>
          </a:p>
        </p:txBody>
      </p:sp>
      <p:sp>
        <p:nvSpPr>
          <p:cNvPr id="7" name="Slide Number Placeholder 6"/>
          <p:cNvSpPr>
            <a:spLocks noGrp="1"/>
          </p:cNvSpPr>
          <p:nvPr>
            <p:ph type="sldNum" sz="quarter" idx="12"/>
          </p:nvPr>
        </p:nvSpPr>
        <p:spPr/>
        <p:txBody>
          <a:bodyPr/>
          <a:lstStyle/>
          <a:p>
            <a:fld id="{A01E8A97-8A8C-4B1B-BE23-321B83FC8843}" type="slidenum">
              <a:rPr lang="en-US" smtClean="0"/>
              <a:t>9</a:t>
            </a:fld>
            <a:endParaRPr lang="en-US"/>
          </a:p>
        </p:txBody>
      </p:sp>
      <p:sp>
        <p:nvSpPr>
          <p:cNvPr id="4" name="Rectangle 3">
            <a:extLst>
              <a:ext uri="{FF2B5EF4-FFF2-40B4-BE49-F238E27FC236}">
                <a16:creationId xmlns:a16="http://schemas.microsoft.com/office/drawing/2014/main" id="{DAB41FD0-7871-46D7-B378-519D7489AF8F}"/>
              </a:ext>
            </a:extLst>
          </p:cNvPr>
          <p:cNvSpPr/>
          <p:nvPr/>
        </p:nvSpPr>
        <p:spPr>
          <a:xfrm>
            <a:off x="3206130" y="6322455"/>
            <a:ext cx="2270172" cy="338554"/>
          </a:xfrm>
          <a:prstGeom prst="rect">
            <a:avLst/>
          </a:prstGeom>
        </p:spPr>
        <p:txBody>
          <a:bodyPr wrap="none">
            <a:spAutoFit/>
          </a:bodyPr>
          <a:lstStyle/>
          <a:p>
            <a:pPr algn="ctr"/>
            <a:r>
              <a:rPr lang="en-US" sz="1600" dirty="0">
                <a:latin typeface="DilleniaUPC" panose="02020603050405020304" pitchFamily="18" charset="-34"/>
                <a:cs typeface="DilleniaUPC" panose="02020603050405020304" pitchFamily="18" charset="-34"/>
              </a:rPr>
              <a:t>U.S. PATENTS 9344994 and 9779301</a:t>
            </a:r>
          </a:p>
        </p:txBody>
      </p:sp>
      <p:pic>
        <p:nvPicPr>
          <p:cNvPr id="8" name="Picture 2">
            <a:extLst>
              <a:ext uri="{FF2B5EF4-FFF2-40B4-BE49-F238E27FC236}">
                <a16:creationId xmlns:a16="http://schemas.microsoft.com/office/drawing/2014/main" id="{5C0E1A8C-6F7B-4433-BB06-95668FC7B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02417" y="865226"/>
            <a:ext cx="2555783" cy="51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466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1395</TotalTime>
  <Words>1933</Words>
  <Application>Microsoft Office PowerPoint</Application>
  <PresentationFormat>On-screen Show (4:3)</PresentationFormat>
  <Paragraphs>241</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Consolas</vt:lpstr>
      <vt:lpstr>Corbel</vt:lpstr>
      <vt:lpstr>Courier New</vt:lpstr>
      <vt:lpstr>DilleniaUPC</vt:lpstr>
      <vt:lpstr>Verdana</vt:lpstr>
      <vt:lpstr>Wingdings</vt:lpstr>
      <vt:lpstr>Wingdings 2</vt:lpstr>
      <vt:lpstr>Wingdings 3</vt:lpstr>
      <vt:lpstr>Metro</vt:lpstr>
      <vt:lpstr>SpyMeSat Mobile App</vt:lpstr>
      <vt:lpstr>The SpyMeSat app . . .  space awareness and access for everyone</vt:lpstr>
      <vt:lpstr>Pass Details</vt:lpstr>
      <vt:lpstr>Satellite Information Pages</vt:lpstr>
      <vt:lpstr>Settings </vt:lpstr>
      <vt:lpstr>Preview Available  Satellite Imagery</vt:lpstr>
      <vt:lpstr>Download Satellite Images</vt:lpstr>
      <vt:lpstr>New Tasking (Choose a Satellite)</vt:lpstr>
      <vt:lpstr>New Tasking</vt:lpstr>
      <vt:lpstr>Tasking Status (and notifications)</vt:lpstr>
      <vt:lpstr>Setting Location</vt:lpstr>
      <vt:lpstr>SpyMeSat Imagery Archive Account</vt:lpstr>
      <vt:lpstr>My Satellite Imagery </vt:lpstr>
      <vt:lpstr>View and Share!</vt:lpstr>
      <vt:lpstr>About Page</vt:lpstr>
      <vt:lpstr>Apple Watch</vt:lpstr>
      <vt:lpstr>Why SpyMeSat?</vt:lpstr>
      <vt:lpstr>Sources of Data</vt:lpstr>
      <vt:lpstr>Custom Solutions </vt:lpstr>
      <vt:lpstr>SpyMeSatGov (custom solution for NGA)</vt:lpstr>
      <vt:lpstr>For More Information</vt:lpstr>
      <vt:lpstr>New Vendor Onboarding</vt:lpstr>
      <vt:lpstr>Security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SpyMeSat iPhone App</dc:title>
  <dc:creator>Alex Herz</dc:creator>
  <cp:lastModifiedBy>Ella Herz</cp:lastModifiedBy>
  <cp:revision>158</cp:revision>
  <dcterms:created xsi:type="dcterms:W3CDTF">2013-09-06T18:29:42Z</dcterms:created>
  <dcterms:modified xsi:type="dcterms:W3CDTF">2020-03-27T15:28:09Z</dcterms:modified>
</cp:coreProperties>
</file>